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Roboto"/>
      <p:regular r:id="rId60"/>
      <p:bold r:id="rId61"/>
      <p:italic r:id="rId62"/>
      <p:boldItalic r:id="rId63"/>
    </p:embeddedFont>
    <p:embeddedFont>
      <p:font typeface="Viga"/>
      <p:regular r:id="rId64"/>
    </p:embeddedFont>
    <p:embeddedFont>
      <p:font typeface="Rubik"/>
      <p:regular r:id="rId65"/>
      <p:bold r:id="rId66"/>
      <p:italic r:id="rId67"/>
      <p:boldItalic r:id="rId68"/>
    </p:embeddedFont>
    <p:embeddedFont>
      <p:font typeface="DM Sans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40">
          <p15:clr>
            <a:srgbClr val="747775"/>
          </p15:clr>
        </p15:guide>
        <p15:guide id="2" pos="5420">
          <p15:clr>
            <a:srgbClr val="747775"/>
          </p15:clr>
        </p15:guide>
        <p15:guide id="3" orient="horz" pos="227">
          <p15:clr>
            <a:srgbClr val="747775"/>
          </p15:clr>
        </p15:guide>
        <p15:guide id="4" orient="horz" pos="680">
          <p15:clr>
            <a:srgbClr val="747775"/>
          </p15:clr>
        </p15:guide>
        <p15:guide id="5" orient="horz" pos="907">
          <p15:clr>
            <a:srgbClr val="747775"/>
          </p15:clr>
        </p15:guide>
        <p15:guide id="6" orient="horz" pos="1814">
          <p15:clr>
            <a:srgbClr val="747775"/>
          </p15:clr>
        </p15:guide>
        <p15:guide id="7" orient="horz" pos="2721">
          <p15:clr>
            <a:srgbClr val="747775"/>
          </p15:clr>
        </p15:guide>
        <p15:guide id="8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0"/>
        <p:guide pos="5420"/>
        <p:guide pos="227" orient="horz"/>
        <p:guide pos="680" orient="horz"/>
        <p:guide pos="907" orient="horz"/>
        <p:guide pos="1814" orient="horz"/>
        <p:guide pos="2721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font" Target="fonts/DMSans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DMSans-italic.fntdata"/><Relationship Id="rId70" Type="http://schemas.openxmlformats.org/officeDocument/2006/relationships/font" Target="fonts/DMSans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4.xml"/><Relationship Id="rId64" Type="http://schemas.openxmlformats.org/officeDocument/2006/relationships/font" Target="fonts/Viga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66" Type="http://schemas.openxmlformats.org/officeDocument/2006/relationships/font" Target="fonts/Rubik-bold.fntdata"/><Relationship Id="rId21" Type="http://schemas.openxmlformats.org/officeDocument/2006/relationships/slide" Target="slides/slide15.xml"/><Relationship Id="rId65" Type="http://schemas.openxmlformats.org/officeDocument/2006/relationships/font" Target="fonts/Rubik-regular.fntdata"/><Relationship Id="rId24" Type="http://schemas.openxmlformats.org/officeDocument/2006/relationships/slide" Target="slides/slide18.xml"/><Relationship Id="rId68" Type="http://schemas.openxmlformats.org/officeDocument/2006/relationships/font" Target="fonts/Rubik-boldItalic.fntdata"/><Relationship Id="rId23" Type="http://schemas.openxmlformats.org/officeDocument/2006/relationships/slide" Target="slides/slide17.xml"/><Relationship Id="rId67" Type="http://schemas.openxmlformats.org/officeDocument/2006/relationships/font" Target="fonts/Rubik-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DMSans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753a6791a4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9" name="Google Shape;489;g3753a6791a4_0_9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7cff9995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0" name="Google Shape;650;g37cff99955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53a6791a4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7" name="Google Shape;657;g3753a6791a4_0_1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753a6791a4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5" name="Google Shape;665;g3753a6791a4_0_1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753a6791a4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2" name="Google Shape;672;g3753a6791a4_0_1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753a6791a4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0" name="Google Shape;690;g3753a6791a4_0_1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753a6791a4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8" name="Google Shape;698;g3753a6791a4_0_1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753a6791a4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3753a6791a4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753a6791a4_0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3753a6791a4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753a6791a4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g3753a6791a4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7caf30d43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g37caf30d43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7d58acdc1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g37d58acdc1e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753a6791a4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g3753a6791a4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753a6791a4_0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4" name="Google Shape;754;g3753a6791a4_0_1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7a177cd6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3" name="Google Shape;763;g37a177cd61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753a6791a4_0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2" name="Google Shape;772;g3753a6791a4_0_12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753a6791a4_0_1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9" name="Google Shape;779;g3753a6791a4_0_1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753a6791a4_0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6" name="Google Shape;786;g3753a6791a4_0_1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753a6791a4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3" name="Google Shape;793;g3753a6791a4_0_1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753a6791a4_0_1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2" name="Google Shape;802;g3753a6791a4_0_1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7d58acdc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8" name="Google Shape;838;g37d58acdc1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7caf30d4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6" name="Google Shape;846;g37caf30d43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753a6791a4_0_9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3753a6791a4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7caf30d43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4" name="Google Shape;854;g37caf30d434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7d58acdc1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1" name="Google Shape;861;g37d58acdc1e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7a177cd61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8" name="Google Shape;868;g37a177cd618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753a6791a4_0_1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9" name="Google Shape;879;g3753a6791a4_0_1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753a6791a4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6" name="Google Shape;886;g3753a6791a4_0_12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7caf30d434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4" name="Google Shape;894;g37caf30d434_0_2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753a6791a4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1" name="Google Shape;901;g3753a6791a4_0_1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7ab6f188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9" name="Google Shape;909;g37ab6f1881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7ab6f1881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7" name="Google Shape;917;g37ab6f18810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7ab6f1881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5" name="Google Shape;925;g37ab6f18810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753a6791a4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2" name="Google Shape;512;g3753a6791a4_0_10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753a6791a4_0_1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3" name="Google Shape;933;g3753a6791a4_0_1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753a6791a4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1" name="Google Shape;941;g3753a6791a4_0_1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753a6791a4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0" name="Google Shape;950;g3753a6791a4_0_13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753a6791a4_0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9" name="Google Shape;959;g3753a6791a4_0_13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753a6791a4_0_1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8" name="Google Shape;968;g3753a6791a4_0_13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753a6791a4_0_1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7" name="Google Shape;977;g3753a6791a4_0_13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753a6791a4_0_1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Teoría de la Mente: Si un sistema puede modelar lo que un usuario sabe, quiere o cree, para anticipar necesidades y responder mejor.</a:t>
            </a:r>
            <a:endParaRPr/>
          </a:p>
        </p:txBody>
      </p:sp>
      <p:sp>
        <p:nvSpPr>
          <p:cNvPr id="989" name="Google Shape;989;g3753a6791a4_0_13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753a6791a4_0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8" name="Google Shape;998;g3753a6791a4_0_13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753a6791a4_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6" name="Google Shape;1006;g3753a6791a4_0_13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753a6791a4_0_1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3" name="Google Shape;1013;g3753a6791a4_0_13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7d58acdc1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9" name="Google Shape;519;g37d58acdc1e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753a6791a4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0" name="Google Shape;1020;g3753a6791a4_0_13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3753a6791a4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0" name="Google Shape;1030;g3753a6791a4_0_1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753a6791a4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8" name="Google Shape;1038;g3753a6791a4_0_13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3753a6791a4_0_1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7" name="Google Shape;1047;g3753a6791a4_0_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753a6791a4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7" name="Google Shape;527;g3753a6791a4_0_10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7d58acdc1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0" name="Google Shape;600;g37d58acdc1e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753a6791a4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3753a6791a4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753a6791a4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3" name="Google Shape;613;g3753a6791a4_0_10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se final">
  <p:cSld name="Two Content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52" name="Google Shape;52;p13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" name="Google Shape;54;p13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55" name="Google Shape;55;p13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3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61" name="Google Shape;61;p13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2" name="Google Shape;6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4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70" name="Google Shape;70;p14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1" name="Google Shape;7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2">
            <a:alphaModFix amt="42000"/>
          </a:blip>
          <a:srcRect b="1177" l="0" r="6173" t="3064"/>
          <a:stretch/>
        </p:blipFill>
        <p:spPr>
          <a:xfrm>
            <a:off x="2264825" y="0"/>
            <a:ext cx="68791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75" name="Google Shape;75;p15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76" name="Google Shape;76;p15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" name="Google Shape;77;p15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78" name="Google Shape;78;p15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" name="Google Shape;80;p15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1">
  <p:cSld name="CUSTOM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675" l="0" r="0" t="0"/>
          <a:stretch/>
        </p:blipFill>
        <p:spPr>
          <a:xfrm>
            <a:off x="7298538" y="0"/>
            <a:ext cx="188356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311700" y="445025"/>
            <a:ext cx="668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6" name="Google Shape;86;p16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87" name="Google Shape;87;p16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" name="Google Shape;88;p16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89" name="Google Shape;89;p16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1" name="Google Shape;91;p16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 b="0" l="43333" r="0" t="0"/>
          <a:stretch/>
        </p:blipFill>
        <p:spPr>
          <a:xfrm>
            <a:off x="0" y="0"/>
            <a:ext cx="37986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7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01" name="Google Shape;101;p17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" name="Google Shape;102;p17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03" name="Google Shape;103;p17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7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" name="Google Shape;108;p18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09" name="Google Shape;109;p18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" name="Google Shape;110;p18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11" name="Google Shape;111;p18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8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3" name="Google Shape;113;p18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9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17" name="Google Shape;117;p19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" name="Google Shape;119;p19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20" name="Google Shape;120;p19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9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122" name="Google Shape;122;p19"/>
          <p:cNvPicPr preferRelativeResize="0"/>
          <p:nvPr/>
        </p:nvPicPr>
        <p:blipFill rotWithShape="1">
          <a:blip r:embed="rId2">
            <a:alphaModFix amt="86000"/>
          </a:blip>
          <a:srcRect b="0" l="526" r="36033" t="0"/>
          <a:stretch/>
        </p:blipFill>
        <p:spPr>
          <a:xfrm>
            <a:off x="0" y="0"/>
            <a:ext cx="9144000" cy="51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9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126" name="Google Shape;126;p19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27" name="Google Shape;12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0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30" name="Google Shape;130;p20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2" name="Google Shape;132;p20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33" name="Google Shape;133;p20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20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135" name="Google Shape;135;p20"/>
          <p:cNvPicPr preferRelativeResize="0"/>
          <p:nvPr/>
        </p:nvPicPr>
        <p:blipFill rotWithShape="1">
          <a:blip r:embed="rId2">
            <a:alphaModFix amt="86000"/>
          </a:blip>
          <a:srcRect b="0" l="526" r="36029" t="0"/>
          <a:stretch/>
        </p:blipFill>
        <p:spPr>
          <a:xfrm>
            <a:off x="0" y="0"/>
            <a:ext cx="9144000" cy="51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1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20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139" name="Google Shape;139;p20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419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40" name="Google Shape;14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1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43" name="Google Shape;143;p21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" name="Google Shape;145;p21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46" name="Google Shape;146;p21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1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148" name="Google Shape;148;p21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21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53" name="Google Shape;153;p21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" name="Google Shape;154;p21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55" name="Google Shape;155;p21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1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p22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60" name="Google Shape;160;p22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" name="Google Shape;162;p22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63" name="Google Shape;163;p22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765E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765E94"/>
              </a:solidFill>
              <a:ln>
                <a:noFill/>
              </a:ln>
            </p:spPr>
          </p:sp>
        </p:grpSp>
      </p:grpSp>
      <p:sp>
        <p:nvSpPr>
          <p:cNvPr id="165" name="Google Shape;165;p22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2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69" name="Google Shape;169;p22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" name="Google Shape;170;p22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71" name="Google Shape;171;p22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 1">
  <p:cSld name="CUSTOM_2_1"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3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81" name="Google Shape;181;p23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2" name="Google Shape;182;p23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83" name="Google Shape;183;p23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3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4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87" name="Google Shape;187;p24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" name="Google Shape;189;p24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90" name="Google Shape;190;p24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4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192" name="Google Shape;192;p24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8068BB">
              <a:alpha val="8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 1">
  <p:cSld name="VERTICAL_TITLE_AND_VERTICAL_TEXT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1" name="Google Shape;201;p26"/>
          <p:cNvGrpSpPr/>
          <p:nvPr/>
        </p:nvGrpSpPr>
        <p:grpSpPr>
          <a:xfrm>
            <a:off x="7933414" y="172755"/>
            <a:ext cx="997270" cy="258920"/>
            <a:chOff x="7348059" y="4597904"/>
            <a:chExt cx="1491133" cy="386564"/>
          </a:xfrm>
        </p:grpSpPr>
        <p:sp>
          <p:nvSpPr>
            <p:cNvPr id="202" name="Google Shape;202;p26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3" name="Google Shape;203;p26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04" name="Google Shape;204;p26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1 3">
  <p:cSld name="CUSTOM_1_1_3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265500" y="18427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265500" y="34126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1" name="Google Shape;211;p27"/>
          <p:cNvGrpSpPr/>
          <p:nvPr/>
        </p:nvGrpSpPr>
        <p:grpSpPr>
          <a:xfrm>
            <a:off x="7933414" y="172759"/>
            <a:ext cx="997270" cy="258920"/>
            <a:chOff x="7348059" y="4597904"/>
            <a:chExt cx="1491133" cy="386564"/>
          </a:xfrm>
        </p:grpSpPr>
        <p:sp>
          <p:nvSpPr>
            <p:cNvPr id="212" name="Google Shape;212;p27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" name="Google Shape;213;p27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14" name="Google Shape;214;p27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7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">
  <p:cSld name="CUSTOM_2_2"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8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/>
          <p:nvPr/>
        </p:nvSpPr>
        <p:spPr>
          <a:xfrm>
            <a:off x="232838" y="539750"/>
            <a:ext cx="8720700" cy="44451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3544" y="172984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bg>
      <p:bgPr>
        <a:solidFill>
          <a:schemeClr val="dk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9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25" name="Google Shape;225;p29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7" name="Google Shape;227;p29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28" name="Google Shape;228;p29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765E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29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765E94"/>
              </a:solidFill>
              <a:ln>
                <a:noFill/>
              </a:ln>
            </p:spPr>
          </p:sp>
        </p:grpSp>
      </p:grpSp>
      <p:sp>
        <p:nvSpPr>
          <p:cNvPr id="230" name="Google Shape;230;p29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29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34" name="Google Shape;234;p29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5" name="Google Shape;235;p29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36" name="Google Shape;236;p29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29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/>
          <p:nvPr/>
        </p:nvSpPr>
        <p:spPr>
          <a:xfrm>
            <a:off x="311700" y="781525"/>
            <a:ext cx="3995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311700" y="2834125"/>
            <a:ext cx="3837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" name="Google Shape;24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563" y="324325"/>
            <a:ext cx="1374612" cy="3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/>
          <p:nvPr/>
        </p:nvSpPr>
        <p:spPr>
          <a:xfrm>
            <a:off x="219363" y="4223113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67755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86">
          <p15:clr>
            <a:srgbClr val="E46962"/>
          </p15:clr>
        </p15:guide>
        <p15:guide id="2" pos="1052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se final">
  <p:cSld name="Two Content">
    <p:bg>
      <p:bgPr>
        <a:solidFill>
          <a:schemeClr val="dk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3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54" name="Google Shape;254;p33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6" name="Google Shape;256;p33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57" name="Google Shape;257;p33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33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259" name="Google Shape;259;p33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3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261" name="Google Shape;26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33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263" name="Google Shape;263;p33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64" name="Google Shape;264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34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67" name="Google Shape;267;p34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9" name="Google Shape;269;p34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70" name="Google Shape;270;p34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34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272" name="Google Shape;272;p34"/>
          <p:cNvPicPr preferRelativeResize="0"/>
          <p:nvPr/>
        </p:nvPicPr>
        <p:blipFill rotWithShape="1">
          <a:blip r:embed="rId2">
            <a:alphaModFix amt="86000"/>
          </a:blip>
          <a:srcRect b="0" l="526" r="36033" t="0"/>
          <a:stretch/>
        </p:blipFill>
        <p:spPr>
          <a:xfrm>
            <a:off x="0" y="0"/>
            <a:ext cx="9144000" cy="51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4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4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276" name="Google Shape;276;p34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77" name="Google Shape;277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5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80" name="Google Shape;280;p35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2" name="Google Shape;282;p35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83" name="Google Shape;283;p35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35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285" name="Google Shape;285;p35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5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35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35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90" name="Google Shape;290;p35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5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92" name="Google Shape;292;p35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5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36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97" name="Google Shape;297;p36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9" name="Google Shape;299;p36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300" name="Google Shape;300;p36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765E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6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765E94"/>
              </a:solidFill>
              <a:ln>
                <a:noFill/>
              </a:ln>
            </p:spPr>
          </p:sp>
        </p:grpSp>
      </p:grpSp>
      <p:sp>
        <p:nvSpPr>
          <p:cNvPr id="302" name="Google Shape;302;p36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4" name="Google Shape;304;p36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36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06" name="Google Shape;306;p36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7" name="Google Shape;307;p36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08" name="Google Shape;308;p36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36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solidFill>
          <a:schemeClr val="dk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37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312" name="Google Shape;312;p37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4" name="Google Shape;314;p37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315" name="Google Shape;315;p37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7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317" name="Google Shape;317;p37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8068BB">
              <a:alpha val="8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7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319" name="Google Shape;31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7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1" name="Google Shape;3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324" name="Google Shape;324;p38"/>
          <p:cNvPicPr preferRelativeResize="0"/>
          <p:nvPr/>
        </p:nvPicPr>
        <p:blipFill rotWithShape="1">
          <a:blip r:embed="rId2">
            <a:alphaModFix/>
          </a:blip>
          <a:srcRect b="0" l="43333" r="0" t="0"/>
          <a:stretch/>
        </p:blipFill>
        <p:spPr>
          <a:xfrm>
            <a:off x="0" y="0"/>
            <a:ext cx="37986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8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26" name="Google Shape;326;p38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8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Google Shape;328;p38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38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30" name="Google Shape;330;p38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1" name="Google Shape;331;p38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32" name="Google Shape;332;p38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38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9"/>
          <p:cNvPicPr preferRelativeResize="0"/>
          <p:nvPr/>
        </p:nvPicPr>
        <p:blipFill rotWithShape="1">
          <a:blip r:embed="rId2">
            <a:alphaModFix/>
          </a:blip>
          <a:srcRect b="0" l="45560" r="0" t="0"/>
          <a:stretch/>
        </p:blipFill>
        <p:spPr>
          <a:xfrm>
            <a:off x="0" y="450"/>
            <a:ext cx="3798652" cy="51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9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37" name="Google Shape;337;p39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9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39"/>
          <p:cNvPicPr preferRelativeResize="0"/>
          <p:nvPr/>
        </p:nvPicPr>
        <p:blipFill rotWithShape="1">
          <a:blip r:embed="rId4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0"/>
          <p:cNvPicPr preferRelativeResize="0"/>
          <p:nvPr/>
        </p:nvPicPr>
        <p:blipFill rotWithShape="1">
          <a:blip r:embed="rId2">
            <a:alphaModFix/>
          </a:blip>
          <a:srcRect b="0" l="43394" r="0" t="0"/>
          <a:stretch/>
        </p:blipFill>
        <p:spPr>
          <a:xfrm>
            <a:off x="0" y="0"/>
            <a:ext cx="3798650" cy="51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0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45" name="Google Shape;345;p40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46" name="Google Shape;346;p40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7" name="Google Shape;34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0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9" name="Google Shape;349;p40"/>
          <p:cNvPicPr preferRelativeResize="0"/>
          <p:nvPr/>
        </p:nvPicPr>
        <p:blipFill rotWithShape="1">
          <a:blip r:embed="rId4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1"/>
          <p:cNvPicPr preferRelativeResize="0"/>
          <p:nvPr/>
        </p:nvPicPr>
        <p:blipFill rotWithShape="1">
          <a:blip r:embed="rId2">
            <a:alphaModFix/>
          </a:blip>
          <a:srcRect b="0" l="45302" r="2500" t="0"/>
          <a:stretch/>
        </p:blipFill>
        <p:spPr>
          <a:xfrm>
            <a:off x="0" y="0"/>
            <a:ext cx="3798649" cy="51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1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53" name="Google Shape;353;p41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54" name="Google Shape;354;p41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41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6" name="Google Shape;356;p41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41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58" name="Google Shape;358;p41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9" name="Google Shape;359;p41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60" name="Google Shape;360;p41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41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2"/>
          <p:cNvPicPr preferRelativeResize="0"/>
          <p:nvPr/>
        </p:nvPicPr>
        <p:blipFill rotWithShape="1">
          <a:blip r:embed="rId2">
            <a:alphaModFix/>
          </a:blip>
          <a:srcRect b="0" l="43214" r="4588" t="0"/>
          <a:stretch/>
        </p:blipFill>
        <p:spPr>
          <a:xfrm>
            <a:off x="0" y="0"/>
            <a:ext cx="3798649" cy="51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2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65" name="Google Shape;365;p42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7" name="Google Shape;36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2"/>
          <p:cNvSpPr txBox="1"/>
          <p:nvPr/>
        </p:nvSpPr>
        <p:spPr>
          <a:xfrm>
            <a:off x="7710975" y="4582562"/>
            <a:ext cx="12924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9" name="Google Shape;36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3318" y="4844227"/>
            <a:ext cx="1287649" cy="14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72" name="Google Shape;372;p43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73" name="Google Shape;373;p43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74" name="Google Shape;374;p43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5" name="Google Shape;375;p43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76" name="Google Shape;376;p43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43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8" name="Google Shape;378;p43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9" name="Google Shape;379;p4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"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4"/>
          <p:cNvPicPr preferRelativeResize="0"/>
          <p:nvPr/>
        </p:nvPicPr>
        <p:blipFill rotWithShape="1">
          <a:blip r:embed="rId2">
            <a:alphaModFix amt="86000"/>
          </a:blip>
          <a:srcRect b="0" l="526" r="36033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4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44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84" name="Google Shape;384;p44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5" name="Google Shape;38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44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387" name="Google Shape;387;p44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88" name="Google Shape;388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">
  <p:cSld name="CUSTOM_2">
    <p:bg>
      <p:bgPr>
        <a:solidFill>
          <a:schemeClr val="dk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5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92" name="Google Shape;392;p45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45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45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5" name="Google Shape;395;p45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45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97" name="Google Shape;397;p45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8" name="Google Shape;398;p45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99" name="Google Shape;399;p45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45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 1">
  <p:cSld name="CUSTOM_2_1">
    <p:bg>
      <p:bgPr>
        <a:solidFill>
          <a:schemeClr val="dk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6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04" name="Google Shape;404;p46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46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47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46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7" name="Google Shape;407;p46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46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409" name="Google Shape;409;p46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0" name="Google Shape;410;p46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11" name="Google Shape;411;p46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46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o grande 1">
  <p:cSld name="BIG_NUMBER_1"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4602" y="0"/>
            <a:ext cx="67110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7"/>
          <p:cNvSpPr txBox="1"/>
          <p:nvPr/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416" name="Google Shape;416;p47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417" name="Google Shape;417;p47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8" name="Google Shape;418;p47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19" name="Google Shape;419;p47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47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1" name="Google Shape;421;p47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2" name="Google Shape;422;p47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8"/>
          <p:cNvPicPr preferRelativeResize="0"/>
          <p:nvPr/>
        </p:nvPicPr>
        <p:blipFill rotWithShape="1">
          <a:blip r:embed="rId2">
            <a:alphaModFix amt="42000"/>
          </a:blip>
          <a:srcRect b="1177" l="0" r="6173" t="3064"/>
          <a:stretch/>
        </p:blipFill>
        <p:spPr>
          <a:xfrm>
            <a:off x="2264825" y="0"/>
            <a:ext cx="68791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8"/>
          <p:cNvSpPr txBox="1"/>
          <p:nvPr/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426" name="Google Shape;426;p48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427" name="Google Shape;427;p48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8" name="Google Shape;428;p48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29" name="Google Shape;429;p48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48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1" name="Google Shape;431;p48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2" name="Google Shape;432;p48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1">
  <p:cSld name="CUSTOM_1_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9"/>
          <p:cNvPicPr preferRelativeResize="0"/>
          <p:nvPr/>
        </p:nvPicPr>
        <p:blipFill rotWithShape="1">
          <a:blip r:embed="rId2">
            <a:alphaModFix/>
          </a:blip>
          <a:srcRect b="675" l="0" r="0" t="0"/>
          <a:stretch/>
        </p:blipFill>
        <p:spPr>
          <a:xfrm>
            <a:off x="7298538" y="0"/>
            <a:ext cx="188356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9"/>
          <p:cNvSpPr txBox="1"/>
          <p:nvPr/>
        </p:nvSpPr>
        <p:spPr>
          <a:xfrm>
            <a:off x="311700" y="445025"/>
            <a:ext cx="668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36" name="Google Shape;436;p49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37" name="Google Shape;437;p49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438" name="Google Shape;438;p49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" name="Google Shape;439;p49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40" name="Google Shape;440;p49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49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2" name="Google Shape;442;p49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3" name="Google Shape;443;p49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1 3">
  <p:cSld name="CUSTOM_1_1_3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0"/>
          <p:cNvSpPr txBox="1"/>
          <p:nvPr/>
        </p:nvSpPr>
        <p:spPr>
          <a:xfrm>
            <a:off x="265500" y="18427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47" name="Google Shape;447;p50"/>
          <p:cNvSpPr txBox="1"/>
          <p:nvPr/>
        </p:nvSpPr>
        <p:spPr>
          <a:xfrm>
            <a:off x="265500" y="34126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50"/>
          <p:cNvSpPr txBox="1"/>
          <p:nvPr/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9" name="Google Shape;449;p50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450" name="Google Shape;450;p50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1" name="Google Shape;451;p50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52" name="Google Shape;452;p50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50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4" name="Google Shape;454;p50"/>
          <p:cNvSpPr txBox="1"/>
          <p:nvPr/>
        </p:nvSpPr>
        <p:spPr>
          <a:xfrm>
            <a:off x="7475028" y="44918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5" name="Google Shape;455;p50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567366" y="48364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ayerd">
  <p:cSld name="CUSTOM_1_1_2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93830"/>
            <a:ext cx="9144000" cy="282244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59" name="Google Shape;459;p51"/>
          <p:cNvSpPr txBox="1"/>
          <p:nvPr/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51"/>
          <p:cNvSpPr txBox="1"/>
          <p:nvPr/>
        </p:nvSpPr>
        <p:spPr>
          <a:xfrm>
            <a:off x="409638" y="2261225"/>
            <a:ext cx="362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51"/>
          <p:cNvSpPr txBox="1"/>
          <p:nvPr/>
        </p:nvSpPr>
        <p:spPr>
          <a:xfrm>
            <a:off x="5187313" y="2261225"/>
            <a:ext cx="374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2" name="Google Shape;462;p51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463" name="Google Shape;463;p51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4" name="Google Shape;464;p51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65" name="Google Shape;465;p51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51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7" name="Google Shape;467;p51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8" name="Google Shape;468;p51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 1">
  <p:cSld name="VERTICAL_TITLE_AND_VERTICAL_TEXT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71" name="Google Shape;471;p52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72" name="Google Shape;472;p52"/>
          <p:cNvGrpSpPr/>
          <p:nvPr/>
        </p:nvGrpSpPr>
        <p:grpSpPr>
          <a:xfrm>
            <a:off x="7933414" y="172755"/>
            <a:ext cx="997270" cy="258920"/>
            <a:chOff x="7348059" y="4597904"/>
            <a:chExt cx="1491133" cy="386564"/>
          </a:xfrm>
        </p:grpSpPr>
        <p:sp>
          <p:nvSpPr>
            <p:cNvPr id="473" name="Google Shape;473;p52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4" name="Google Shape;474;p52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475" name="Google Shape;475;p52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52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bg>
      <p:bgPr>
        <a:solidFill>
          <a:schemeClr val="dk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53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479" name="Google Shape;479;p53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3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1" name="Google Shape;481;p53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482" name="Google Shape;482;p53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53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484" name="Google Shape;484;p53"/>
          <p:cNvPicPr preferRelativeResize="0"/>
          <p:nvPr/>
        </p:nvPicPr>
        <p:blipFill rotWithShape="1">
          <a:blip r:embed="rId2">
            <a:alphaModFix amt="86000"/>
          </a:blip>
          <a:srcRect b="0" l="526" r="36033" t="0"/>
          <a:stretch/>
        </p:blipFill>
        <p:spPr>
          <a:xfrm>
            <a:off x="0" y="0"/>
            <a:ext cx="9144000" cy="514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3544" y="172984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3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3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49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3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HVCPT9E_ITAbWMGtYIBZ5P0Qt--Le4pL/view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s://drive.google.com/file/d/1HVCPT9E_ITAbWMGtYIBZ5P0Qt--Le4pL/view?usp=drive_lin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oebothealth.com/" TargetMode="External"/><Relationship Id="rId4" Type="http://schemas.openxmlformats.org/officeDocument/2006/relationships/hyperlink" Target="https://kindroid.ai/" TargetMode="External"/><Relationship Id="rId5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julioavantt/teacher_ai_chatbot_rule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Relationship Id="rId4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Relationship Id="rId4" Type="http://schemas.openxmlformats.org/officeDocument/2006/relationships/hyperlink" Target="https://artificialintelligenceact.eu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54" title="Forma_triangular_redondeada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542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54"/>
          <p:cNvGrpSpPr/>
          <p:nvPr/>
        </p:nvGrpSpPr>
        <p:grpSpPr>
          <a:xfrm>
            <a:off x="295575" y="1080000"/>
            <a:ext cx="5061900" cy="1287075"/>
            <a:chOff x="540000" y="1033025"/>
            <a:chExt cx="5061900" cy="1287075"/>
          </a:xfrm>
        </p:grpSpPr>
        <p:sp>
          <p:nvSpPr>
            <p:cNvPr id="493" name="Google Shape;493;p54"/>
            <p:cNvSpPr txBox="1"/>
            <p:nvPr/>
          </p:nvSpPr>
          <p:spPr>
            <a:xfrm>
              <a:off x="540000" y="1033025"/>
              <a:ext cx="5061900" cy="7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s-419" sz="46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Fundamentos IA</a:t>
              </a:r>
              <a:endParaRPr b="0" i="0" sz="46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</p:txBody>
        </p:sp>
        <p:sp>
          <p:nvSpPr>
            <p:cNvPr id="494" name="Google Shape;494;p54"/>
            <p:cNvSpPr txBox="1"/>
            <p:nvPr/>
          </p:nvSpPr>
          <p:spPr>
            <a:xfrm>
              <a:off x="540000" y="1630700"/>
              <a:ext cx="46602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s-419" sz="26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Introducción IA y datos</a:t>
              </a:r>
              <a:endParaRPr sz="2600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s-419" sz="1500">
                  <a:solidFill>
                    <a:srgbClr val="FFFFFF"/>
                  </a:solidFill>
                  <a:highlight>
                    <a:srgbClr val="7965AE"/>
                  </a:highlight>
                  <a:latin typeface="Viga"/>
                  <a:ea typeface="Viga"/>
                  <a:cs typeface="Viga"/>
                  <a:sym typeface="Viga"/>
                </a:rPr>
                <a:t>Clase 1  </a:t>
              </a:r>
              <a:endParaRPr sz="1500">
                <a:solidFill>
                  <a:srgbClr val="FFFFFF"/>
                </a:solidFill>
                <a:highlight>
                  <a:srgbClr val="7965AE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0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3"/>
          <p:cNvSpPr txBox="1"/>
          <p:nvPr/>
        </p:nvSpPr>
        <p:spPr>
          <a:xfrm>
            <a:off x="341075" y="425850"/>
            <a:ext cx="8437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Para ir adelantando… Ver el video de instalación de Jupyter y Python en VSCode</a:t>
            </a:r>
            <a:endParaRPr b="0" i="0" sz="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53" name="Google Shape;653;p63"/>
          <p:cNvSpPr txBox="1"/>
          <p:nvPr/>
        </p:nvSpPr>
        <p:spPr>
          <a:xfrm>
            <a:off x="386300" y="1441657"/>
            <a:ext cx="499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https://www.youtube.com/watch?v=jn3-Pusd_RY</a:t>
            </a:r>
            <a:b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https://www.youtube.com/watch?v=d1fwp8YZ2gQ&amp;t=13s</a:t>
            </a:r>
            <a:endParaRPr b="1" i="0" sz="17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4" name="Google Shape;654;p63" title="jpuy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549" y="2238452"/>
            <a:ext cx="4048925" cy="227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0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64"/>
          <p:cNvGrpSpPr/>
          <p:nvPr/>
        </p:nvGrpSpPr>
        <p:grpSpPr>
          <a:xfrm>
            <a:off x="4572000" y="1617450"/>
            <a:ext cx="4032000" cy="1908600"/>
            <a:chOff x="4572000" y="1617450"/>
            <a:chExt cx="4032000" cy="1908600"/>
          </a:xfrm>
        </p:grpSpPr>
        <p:sp>
          <p:nvSpPr>
            <p:cNvPr id="660" name="Google Shape;660;p64"/>
            <p:cNvSpPr txBox="1"/>
            <p:nvPr/>
          </p:nvSpPr>
          <p:spPr>
            <a:xfrm>
              <a:off x="4572000" y="1617450"/>
              <a:ext cx="4032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s-419" sz="3000">
                  <a:solidFill>
                    <a:srgbClr val="0E2C99"/>
                  </a:solidFill>
                  <a:latin typeface="Viga"/>
                  <a:ea typeface="Viga"/>
                  <a:cs typeface="Viga"/>
                  <a:sym typeface="Viga"/>
                </a:rPr>
                <a:t>Nuestra metodología</a:t>
              </a:r>
              <a:endParaRPr b="0" i="0" sz="900" u="none" cap="none" strike="noStrike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endParaRPr>
            </a:p>
          </p:txBody>
        </p:sp>
        <p:sp>
          <p:nvSpPr>
            <p:cNvPr id="661" name="Google Shape;661;p64"/>
            <p:cNvSpPr txBox="1"/>
            <p:nvPr/>
          </p:nvSpPr>
          <p:spPr>
            <a:xfrm>
              <a:off x="4572000" y="2217750"/>
              <a:ext cx="4032000" cy="13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190500" lvl="0" marL="228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Simulamos un </a:t>
              </a:r>
              <a:r>
                <a:rPr b="1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entorno de trabajo en las clases</a:t>
              </a:r>
              <a:endParaRPr b="1" i="0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90500" lvl="0" marL="2286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Trabajamos con un </a:t>
              </a:r>
              <a:r>
                <a:rPr b="1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proyecto real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90500" lvl="0" marL="2286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Potenciamos la </a:t>
              </a:r>
              <a:r>
                <a:rPr b="1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autonomía</a:t>
              </a: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y la </a:t>
              </a:r>
              <a:r>
                <a:rPr b="1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colaboración</a:t>
              </a:r>
              <a:endParaRPr b="1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90500" lvl="0" marL="2286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Utilizamos estrategias de </a:t>
              </a:r>
              <a:r>
                <a:rPr b="1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metodologías ágiles</a:t>
              </a:r>
              <a:endParaRPr b="0" i="0" sz="17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662" name="Google Shape;662;p64" title="concepto-e-learning-educacion-online-casa-ilustracion-vector-realista-3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132330"/>
            <a:ext cx="4032000" cy="287884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0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"/>
          <p:cNvSpPr txBox="1"/>
          <p:nvPr/>
        </p:nvSpPr>
        <p:spPr>
          <a:xfrm>
            <a:off x="540000" y="427876"/>
            <a:ext cx="806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419" sz="3000" u="none" cap="none" strike="noStrike">
                <a:solidFill>
                  <a:srgbClr val="0E2C99"/>
                </a:solidFill>
                <a:latin typeface="Viga"/>
                <a:ea typeface="Viga"/>
                <a:cs typeface="Viga"/>
                <a:sym typeface="Viga"/>
              </a:rPr>
              <a:t>¿Qué son las metodologías ágiles?</a:t>
            </a:r>
            <a:endParaRPr b="0" i="0" sz="3000" u="none" cap="none" strike="noStrike">
              <a:solidFill>
                <a:srgbClr val="0E2C99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68" name="Google Shape;668;p65"/>
          <p:cNvSpPr txBox="1"/>
          <p:nvPr/>
        </p:nvSpPr>
        <p:spPr>
          <a:xfrm>
            <a:off x="540000" y="1147876"/>
            <a:ext cx="8064000" cy="22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Las metodologías ágiles son enfoques para gestionar proyectos y equipos de forma flexible y eficiente. Se basan en: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Arial"/>
              <a:buAutoNum type="arabicPeriod"/>
            </a:pPr>
            <a:r>
              <a:rPr b="1" lang="es-419" sz="1200">
                <a:solidFill>
                  <a:srgbClr val="FDFDFD"/>
                </a:solidFill>
                <a:highlight>
                  <a:srgbClr val="1A2D9A"/>
                </a:highlight>
                <a:latin typeface="Roboto"/>
                <a:ea typeface="Roboto"/>
                <a:cs typeface="Roboto"/>
                <a:sym typeface="Roboto"/>
              </a:rPr>
              <a:t>Ciclos cortos de trabajo (sprints)</a:t>
            </a:r>
            <a:r>
              <a:rPr lang="es-419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que entregan valor rápidamente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1" lang="es-419" sz="1200">
                <a:solidFill>
                  <a:srgbClr val="FDFDFD"/>
                </a:solidFill>
                <a:highlight>
                  <a:srgbClr val="1A2D9A"/>
                </a:highlight>
                <a:latin typeface="Roboto"/>
                <a:ea typeface="Roboto"/>
                <a:cs typeface="Roboto"/>
                <a:sym typeface="Roboto"/>
              </a:rPr>
              <a:t>Revisión constante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con retroalimentación al final de cada sprint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1" lang="es-419" sz="1200">
                <a:solidFill>
                  <a:srgbClr val="FDFDFD"/>
                </a:solidFill>
                <a:highlight>
                  <a:srgbClr val="1A2D9A"/>
                </a:highlight>
                <a:latin typeface="Roboto"/>
                <a:ea typeface="Roboto"/>
                <a:cs typeface="Roboto"/>
                <a:sym typeface="Roboto"/>
              </a:rPr>
              <a:t>Comunicación fluida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dentro del equipo y con clientes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1" lang="es-419" sz="1200">
                <a:solidFill>
                  <a:srgbClr val="FDFDFD"/>
                </a:solidFill>
                <a:highlight>
                  <a:srgbClr val="1A2D9A"/>
                </a:highlight>
                <a:latin typeface="Roboto"/>
                <a:ea typeface="Roboto"/>
                <a:cs typeface="Roboto"/>
                <a:sym typeface="Roboto"/>
              </a:rPr>
              <a:t>Foco en el cliente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ajustando el trabajo a sus necesidades.</a:t>
            </a:r>
            <a:endParaRPr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b="1" lang="es-419" sz="1200">
                <a:solidFill>
                  <a:srgbClr val="FDFDFD"/>
                </a:solidFill>
                <a:highlight>
                  <a:srgbClr val="1A2D9A"/>
                </a:highlight>
                <a:latin typeface="Roboto"/>
                <a:ea typeface="Roboto"/>
                <a:cs typeface="Roboto"/>
                <a:sym typeface="Roboto"/>
              </a:rPr>
              <a:t>Adaptabilidad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para hacer cambios durante el proceso</a:t>
            </a:r>
            <a:endParaRPr b="0" i="0" sz="19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9" name="Google Shape;669;p65" title="ChatGPT Image 1 ago 2025, 10_45_33 a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850" y="427876"/>
            <a:ext cx="720000" cy="720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0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6"/>
          <p:cNvSpPr txBox="1"/>
          <p:nvPr/>
        </p:nvSpPr>
        <p:spPr>
          <a:xfrm>
            <a:off x="540000" y="360000"/>
            <a:ext cx="4032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419" sz="3000" u="none" cap="none" strike="noStrike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Ceremonias ágiles</a:t>
            </a:r>
            <a:endParaRPr b="0" i="0" sz="30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Utilizaremos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675" name="Google Shape;675;p66"/>
          <p:cNvGrpSpPr/>
          <p:nvPr/>
        </p:nvGrpSpPr>
        <p:grpSpPr>
          <a:xfrm>
            <a:off x="540000" y="1590481"/>
            <a:ext cx="8064000" cy="1962538"/>
            <a:chOff x="540000" y="1850663"/>
            <a:chExt cx="8064000" cy="1962538"/>
          </a:xfrm>
        </p:grpSpPr>
        <p:sp>
          <p:nvSpPr>
            <p:cNvPr id="676" name="Google Shape;676;p66"/>
            <p:cNvSpPr txBox="1"/>
            <p:nvPr/>
          </p:nvSpPr>
          <p:spPr>
            <a:xfrm>
              <a:off x="540000" y="2991200"/>
              <a:ext cx="2263800" cy="8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Reunión breve para que todo el equipo comparta cómo viene, qué hará hoy y si enfrenta algún obstáculo.</a:t>
              </a:r>
              <a:endParaRPr b="0" i="0" sz="1200" u="none" cap="none" strike="noStrike">
                <a:solidFill>
                  <a:srgbClr val="2D2E27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77" name="Google Shape;677;p66"/>
            <p:cNvSpPr txBox="1"/>
            <p:nvPr/>
          </p:nvSpPr>
          <p:spPr>
            <a:xfrm>
              <a:off x="3398100" y="2991200"/>
              <a:ext cx="2347800" cy="8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Espacio para reflexionar sobre lo que funcionó, lo que no, y qué podríamos mejorar en la próxima clase.</a:t>
              </a:r>
              <a:endParaRPr b="0" i="0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8" name="Google Shape;678;p66"/>
            <p:cNvSpPr txBox="1"/>
            <p:nvPr/>
          </p:nvSpPr>
          <p:spPr>
            <a:xfrm>
              <a:off x="6256188" y="2991200"/>
              <a:ext cx="23478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Presentación del trabajo al final de cada sprint para validar avances, recoger feedback y definir ajustes.</a:t>
              </a:r>
              <a:endParaRPr b="0" i="0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679" name="Google Shape;679;p66"/>
            <p:cNvGrpSpPr/>
            <p:nvPr/>
          </p:nvGrpSpPr>
          <p:grpSpPr>
            <a:xfrm>
              <a:off x="3641750" y="1850675"/>
              <a:ext cx="1860500" cy="1054226"/>
              <a:chOff x="3317100" y="1800000"/>
              <a:chExt cx="1860500" cy="1054226"/>
            </a:xfrm>
          </p:grpSpPr>
          <p:sp>
            <p:nvSpPr>
              <p:cNvPr id="680" name="Google Shape;680;p66"/>
              <p:cNvSpPr txBox="1"/>
              <p:nvPr/>
            </p:nvSpPr>
            <p:spPr>
              <a:xfrm>
                <a:off x="4222100" y="2096275"/>
                <a:ext cx="955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lnSpc>
                    <a:spcPct val="14000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0"/>
                  <a:buFont typeface="Arial"/>
                  <a:buNone/>
                </a:pPr>
                <a:r>
                  <a:rPr lang="es-419" sz="3000">
                    <a:solidFill>
                      <a:srgbClr val="00A0DD"/>
                    </a:solidFill>
                    <a:latin typeface="Viga"/>
                    <a:ea typeface="Viga"/>
                    <a:cs typeface="Viga"/>
                    <a:sym typeface="Viga"/>
                  </a:rPr>
                  <a:t>R</a:t>
                </a:r>
                <a:r>
                  <a:rPr b="0" i="0" lang="es-419" sz="3000" u="none" cap="none" strike="noStrike">
                    <a:solidFill>
                      <a:srgbClr val="00A0DD"/>
                    </a:solidFill>
                    <a:latin typeface="Viga"/>
                    <a:ea typeface="Viga"/>
                    <a:cs typeface="Viga"/>
                    <a:sym typeface="Viga"/>
                  </a:rPr>
                  <a:t>etro</a:t>
                </a:r>
                <a:endParaRPr b="0" i="0" sz="3000" u="none" cap="none" strike="noStrike">
                  <a:solidFill>
                    <a:srgbClr val="00A0DD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  <p:pic>
            <p:nvPicPr>
              <p:cNvPr id="681" name="Google Shape;681;p66" title="ChatGPT Image 1 ago 2025, 10_45_33 a.m.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17100" y="1800000"/>
                <a:ext cx="1054226" cy="105422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bl" dir="5400000" dist="114300">
                  <a:srgbClr val="000000">
                    <a:alpha val="30000"/>
                  </a:srgbClr>
                </a:outerShdw>
              </a:effectLst>
            </p:spPr>
          </p:pic>
        </p:grpSp>
        <p:grpSp>
          <p:nvGrpSpPr>
            <p:cNvPr id="682" name="Google Shape;682;p66"/>
            <p:cNvGrpSpPr/>
            <p:nvPr/>
          </p:nvGrpSpPr>
          <p:grpSpPr>
            <a:xfrm>
              <a:off x="6547938" y="1850663"/>
              <a:ext cx="2056062" cy="1054226"/>
              <a:chOff x="5797013" y="1799988"/>
              <a:chExt cx="2056062" cy="1054226"/>
            </a:xfrm>
          </p:grpSpPr>
          <p:sp>
            <p:nvSpPr>
              <p:cNvPr id="683" name="Google Shape;683;p66"/>
              <p:cNvSpPr txBox="1"/>
              <p:nvPr/>
            </p:nvSpPr>
            <p:spPr>
              <a:xfrm>
                <a:off x="6765575" y="2096263"/>
                <a:ext cx="1087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lnSpc>
                    <a:spcPct val="14000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0"/>
                  <a:buFont typeface="Arial"/>
                  <a:buNone/>
                </a:pPr>
                <a:r>
                  <a:rPr lang="es-419" sz="3000">
                    <a:solidFill>
                      <a:srgbClr val="00A0DD"/>
                    </a:solidFill>
                    <a:latin typeface="Viga"/>
                    <a:ea typeface="Viga"/>
                    <a:cs typeface="Viga"/>
                    <a:sym typeface="Viga"/>
                  </a:rPr>
                  <a:t>D</a:t>
                </a:r>
                <a:r>
                  <a:rPr b="0" i="0" lang="es-419" sz="3000" u="none" cap="none" strike="noStrike">
                    <a:solidFill>
                      <a:srgbClr val="00A0DD"/>
                    </a:solidFill>
                    <a:latin typeface="Viga"/>
                    <a:ea typeface="Viga"/>
                    <a:cs typeface="Viga"/>
                    <a:sym typeface="Viga"/>
                  </a:rPr>
                  <a:t>emo</a:t>
                </a:r>
                <a:endParaRPr b="0" i="0" sz="3000" u="none" cap="none" strike="noStrike">
                  <a:solidFill>
                    <a:srgbClr val="00A0DD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  <p:pic>
            <p:nvPicPr>
              <p:cNvPr id="684" name="Google Shape;684;p66" title="ChatGPT Image 1 ago 2025, 10_49_52 a.m.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797013" y="1799988"/>
                <a:ext cx="1054226" cy="105422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bl" dir="5400000" dist="114300">
                  <a:srgbClr val="000000">
                    <a:alpha val="30000"/>
                  </a:srgbClr>
                </a:outerShdw>
              </a:effectLst>
            </p:spPr>
          </p:pic>
        </p:grpSp>
        <p:grpSp>
          <p:nvGrpSpPr>
            <p:cNvPr id="685" name="Google Shape;685;p66"/>
            <p:cNvGrpSpPr/>
            <p:nvPr/>
          </p:nvGrpSpPr>
          <p:grpSpPr>
            <a:xfrm>
              <a:off x="540000" y="1850663"/>
              <a:ext cx="1854075" cy="1054226"/>
              <a:chOff x="540000" y="1799988"/>
              <a:chExt cx="1854075" cy="1054226"/>
            </a:xfrm>
          </p:grpSpPr>
          <p:sp>
            <p:nvSpPr>
              <p:cNvPr id="686" name="Google Shape;686;p66"/>
              <p:cNvSpPr txBox="1"/>
              <p:nvPr/>
            </p:nvSpPr>
            <p:spPr>
              <a:xfrm>
                <a:off x="1438575" y="2096263"/>
                <a:ext cx="955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lnSpc>
                    <a:spcPct val="14000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0"/>
                  <a:buFont typeface="Arial"/>
                  <a:buNone/>
                </a:pPr>
                <a:r>
                  <a:rPr lang="es-419" sz="3000">
                    <a:solidFill>
                      <a:srgbClr val="00A0DD"/>
                    </a:solidFill>
                    <a:latin typeface="Viga"/>
                    <a:ea typeface="Viga"/>
                    <a:cs typeface="Viga"/>
                    <a:sym typeface="Viga"/>
                  </a:rPr>
                  <a:t>D</a:t>
                </a:r>
                <a:r>
                  <a:rPr b="0" i="0" lang="es-419" sz="3000" u="none" cap="none" strike="noStrike">
                    <a:solidFill>
                      <a:srgbClr val="00A0DD"/>
                    </a:solidFill>
                    <a:latin typeface="Viga"/>
                    <a:ea typeface="Viga"/>
                    <a:cs typeface="Viga"/>
                    <a:sym typeface="Viga"/>
                  </a:rPr>
                  <a:t>aily</a:t>
                </a:r>
                <a:endParaRPr b="0" i="0" sz="3000" u="none" cap="none" strike="noStrike">
                  <a:solidFill>
                    <a:srgbClr val="00A0DD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  <p:pic>
            <p:nvPicPr>
              <p:cNvPr id="687" name="Google Shape;687;p66" title="ChatGPT Image 31 jul 2025, 04_41_59 p.m.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0000" y="1799988"/>
                <a:ext cx="1054226" cy="105422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14300" rotWithShape="0" algn="bl" dir="5400000" dist="114300">
                  <a:srgbClr val="000000">
                    <a:alpha val="30000"/>
                  </a:srgbClr>
                </a:outerShdw>
              </a:effectLst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0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7"/>
          <p:cNvSpPr txBox="1"/>
          <p:nvPr/>
        </p:nvSpPr>
        <p:spPr>
          <a:xfrm>
            <a:off x="540000" y="360000"/>
            <a:ext cx="8064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El curso se organiza mediante </a:t>
            </a:r>
            <a:r>
              <a:rPr lang="es-419" sz="3000">
                <a:solidFill>
                  <a:srgbClr val="00A0DD"/>
                </a:solidFill>
                <a:latin typeface="Viga"/>
                <a:ea typeface="Viga"/>
                <a:cs typeface="Viga"/>
                <a:sym typeface="Viga"/>
              </a:rPr>
              <a:t>Sprints</a:t>
            </a:r>
            <a:endParaRPr b="0" i="0" sz="3000" u="none" cap="none" strike="noStrike">
              <a:solidFill>
                <a:srgbClr val="00A0DD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693" name="Google Shape;693;p67"/>
          <p:cNvGrpSpPr/>
          <p:nvPr/>
        </p:nvGrpSpPr>
        <p:grpSpPr>
          <a:xfrm>
            <a:off x="540000" y="1132725"/>
            <a:ext cx="7531099" cy="2878049"/>
            <a:chOff x="540000" y="1440000"/>
            <a:chExt cx="7531099" cy="2878049"/>
          </a:xfrm>
        </p:grpSpPr>
        <p:sp>
          <p:nvSpPr>
            <p:cNvPr id="694" name="Google Shape;694;p67"/>
            <p:cNvSpPr txBox="1"/>
            <p:nvPr/>
          </p:nvSpPr>
          <p:spPr>
            <a:xfrm>
              <a:off x="540000" y="2361825"/>
              <a:ext cx="4032000" cy="10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Un sprint es un período corto y fijo en el que el equipo trabaja para completar una cantidad definida de tareas.</a:t>
              </a:r>
              <a:endParaRPr b="1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Sirve para organizar el trabajo, medir la capacidad del equipo y enfocarse en generar valor real.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95" name="Google Shape;695;p67" title="ChatGPT Image 31 jul 2025, 05_34_00 p.m.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93050" y="1440000"/>
              <a:ext cx="2878049" cy="2878049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8"/>
          <p:cNvSpPr txBox="1"/>
          <p:nvPr/>
        </p:nvSpPr>
        <p:spPr>
          <a:xfrm>
            <a:off x="540000" y="720000"/>
            <a:ext cx="40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419" sz="3000" u="none" cap="none" strike="noStrike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Colores de slides</a:t>
            </a:r>
            <a:endParaRPr b="0" i="0" sz="30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01" name="Google Shape;701;p68"/>
          <p:cNvSpPr txBox="1"/>
          <p:nvPr/>
        </p:nvSpPr>
        <p:spPr>
          <a:xfrm>
            <a:off x="535425" y="1440000"/>
            <a:ext cx="8064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Usamos distintos colores en los bordes de las diapositivas para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distinguir entre teoría, práctica y ceremonias ágiles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02" name="Google Shape;702;p68"/>
          <p:cNvGrpSpPr/>
          <p:nvPr/>
        </p:nvGrpSpPr>
        <p:grpSpPr>
          <a:xfrm>
            <a:off x="535439" y="2442475"/>
            <a:ext cx="8059327" cy="1265100"/>
            <a:chOff x="535439" y="2459048"/>
            <a:chExt cx="8059327" cy="1265100"/>
          </a:xfrm>
        </p:grpSpPr>
        <p:grpSp>
          <p:nvGrpSpPr>
            <p:cNvPr id="703" name="Google Shape;703;p68"/>
            <p:cNvGrpSpPr/>
            <p:nvPr/>
          </p:nvGrpSpPr>
          <p:grpSpPr>
            <a:xfrm>
              <a:off x="535439" y="2459049"/>
              <a:ext cx="2234100" cy="1264949"/>
              <a:chOff x="535439" y="2459049"/>
              <a:chExt cx="2234100" cy="1264949"/>
            </a:xfrm>
          </p:grpSpPr>
          <p:pic>
            <p:nvPicPr>
              <p:cNvPr id="704" name="Google Shape;704;p68"/>
              <p:cNvPicPr preferRelativeResize="0"/>
              <p:nvPr/>
            </p:nvPicPr>
            <p:blipFill rotWithShape="1">
              <a:blip r:embed="rId3">
                <a:alphaModFix/>
              </a:blip>
              <a:srcRect b="0" l="526" r="36033" t="0"/>
              <a:stretch/>
            </p:blipFill>
            <p:spPr>
              <a:xfrm>
                <a:off x="535512" y="2459049"/>
                <a:ext cx="2233953" cy="1264949"/>
              </a:xfrm>
              <a:prstGeom prst="rect">
                <a:avLst/>
              </a:prstGeom>
              <a:noFill/>
              <a:ln>
                <a:noFill/>
              </a:ln>
              <a:effectLst>
                <a:outerShdw rotWithShape="0" algn="bl" dir="10800000" dist="7961">
                  <a:srgbClr val="000000"/>
                </a:outerShdw>
              </a:effectLst>
            </p:spPr>
          </p:pic>
          <p:sp>
            <p:nvSpPr>
              <p:cNvPr id="705" name="Google Shape;705;p68"/>
              <p:cNvSpPr txBox="1"/>
              <p:nvPr/>
            </p:nvSpPr>
            <p:spPr>
              <a:xfrm>
                <a:off x="535439" y="2705615"/>
                <a:ext cx="2234100" cy="7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925"/>
                  <a:buFont typeface="Arial"/>
                  <a:buNone/>
                </a:pPr>
                <a:r>
                  <a:rPr b="0" i="0" lang="es-419" sz="2507" u="none" cap="none" strike="noStrike">
                    <a:solidFill>
                      <a:srgbClr val="FFFFFF"/>
                    </a:solidFill>
                    <a:latin typeface="Viga"/>
                    <a:ea typeface="Viga"/>
                    <a:cs typeface="Viga"/>
                    <a:sym typeface="Viga"/>
                  </a:rPr>
                  <a:t>Ceremonias ágiles</a:t>
                </a:r>
                <a:endParaRPr b="0" i="0" sz="2507" u="none" cap="none" strike="noStrike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</p:grpSp>
        <p:grpSp>
          <p:nvGrpSpPr>
            <p:cNvPr id="706" name="Google Shape;706;p68"/>
            <p:cNvGrpSpPr/>
            <p:nvPr/>
          </p:nvGrpSpPr>
          <p:grpSpPr>
            <a:xfrm>
              <a:off x="3448052" y="2459048"/>
              <a:ext cx="2234100" cy="1264949"/>
              <a:chOff x="3450374" y="2459048"/>
              <a:chExt cx="2234100" cy="1264949"/>
            </a:xfrm>
          </p:grpSpPr>
          <p:pic>
            <p:nvPicPr>
              <p:cNvPr id="707" name="Google Shape;707;p68"/>
              <p:cNvPicPr preferRelativeResize="0"/>
              <p:nvPr/>
            </p:nvPicPr>
            <p:blipFill rotWithShape="1">
              <a:blip r:embed="rId4">
                <a:alphaModFix/>
              </a:blip>
              <a:srcRect b="0" l="526" r="36033" t="0"/>
              <a:stretch/>
            </p:blipFill>
            <p:spPr>
              <a:xfrm>
                <a:off x="3450432" y="2459048"/>
                <a:ext cx="2233984" cy="1264949"/>
              </a:xfrm>
              <a:prstGeom prst="rect">
                <a:avLst/>
              </a:prstGeom>
              <a:noFill/>
              <a:ln>
                <a:noFill/>
              </a:ln>
              <a:effectLst>
                <a:outerShdw rotWithShape="0" algn="bl" dir="10800000" dist="7961">
                  <a:srgbClr val="000000"/>
                </a:outerShdw>
              </a:effectLst>
            </p:spPr>
          </p:pic>
          <p:sp>
            <p:nvSpPr>
              <p:cNvPr id="708" name="Google Shape;708;p68"/>
              <p:cNvSpPr txBox="1"/>
              <p:nvPr/>
            </p:nvSpPr>
            <p:spPr>
              <a:xfrm>
                <a:off x="3450374" y="2865405"/>
                <a:ext cx="2234100" cy="3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4000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925"/>
                  <a:buFont typeface="Arial"/>
                  <a:buNone/>
                </a:pPr>
                <a:r>
                  <a:rPr b="0" i="0" lang="es-419" sz="2507" u="none" cap="none" strike="noStrike">
                    <a:solidFill>
                      <a:srgbClr val="FFFFFF"/>
                    </a:solidFill>
                    <a:latin typeface="Viga"/>
                    <a:ea typeface="Viga"/>
                    <a:cs typeface="Viga"/>
                    <a:sym typeface="Viga"/>
                  </a:rPr>
                  <a:t>Teoría</a:t>
                </a:r>
                <a:endParaRPr b="0" i="0" sz="2925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09" name="Google Shape;709;p68"/>
            <p:cNvGrpSpPr/>
            <p:nvPr/>
          </p:nvGrpSpPr>
          <p:grpSpPr>
            <a:xfrm>
              <a:off x="6360665" y="2459048"/>
              <a:ext cx="2234100" cy="1265100"/>
              <a:chOff x="6360665" y="2459048"/>
              <a:chExt cx="2234100" cy="1265100"/>
            </a:xfrm>
          </p:grpSpPr>
          <p:sp>
            <p:nvSpPr>
              <p:cNvPr id="710" name="Google Shape;710;p68"/>
              <p:cNvSpPr/>
              <p:nvPr/>
            </p:nvSpPr>
            <p:spPr>
              <a:xfrm>
                <a:off x="6360665" y="2459048"/>
                <a:ext cx="2234100" cy="1265100"/>
              </a:xfrm>
              <a:prstGeom prst="rect">
                <a:avLst/>
              </a:prstGeom>
              <a:gradFill>
                <a:gsLst>
                  <a:gs pos="0">
                    <a:srgbClr val="A28DBB"/>
                  </a:gs>
                  <a:gs pos="100000">
                    <a:srgbClr val="615175"/>
                  </a:gs>
                </a:gsLst>
                <a:lin ang="5400012" scaled="0"/>
              </a:gradFill>
              <a:ln>
                <a:noFill/>
              </a:ln>
              <a:effectLst>
                <a:outerShdw blurRad="23882" rotWithShape="0" algn="bl" dir="5400000" dist="7961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76400" lIns="76400" spcFirstLastPara="1" rIns="76400" wrap="square" tIns="76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85"/>
                  <a:buFont typeface="Arial"/>
                  <a:buNone/>
                </a:pPr>
                <a:r>
                  <a:t/>
                </a:r>
                <a:endParaRPr b="0" i="0" sz="58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68"/>
              <p:cNvSpPr txBox="1"/>
              <p:nvPr/>
            </p:nvSpPr>
            <p:spPr>
              <a:xfrm>
                <a:off x="6360665" y="2865414"/>
                <a:ext cx="2234100" cy="3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4000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925"/>
                  <a:buFont typeface="Arial"/>
                  <a:buNone/>
                </a:pPr>
                <a:r>
                  <a:rPr b="0" i="0" lang="es-419" sz="2507" u="none" cap="none" strike="noStrike">
                    <a:solidFill>
                      <a:srgbClr val="FFFFFF"/>
                    </a:solidFill>
                    <a:latin typeface="Viga"/>
                    <a:ea typeface="Viga"/>
                    <a:cs typeface="Viga"/>
                    <a:sym typeface="Viga"/>
                  </a:rPr>
                  <a:t>Práctica</a:t>
                </a:r>
                <a:endParaRPr b="0" i="0" sz="2925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9"/>
          <p:cNvSpPr/>
          <p:nvPr/>
        </p:nvSpPr>
        <p:spPr>
          <a:xfrm>
            <a:off x="540000" y="1709597"/>
            <a:ext cx="3693000" cy="1059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E2C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17" name="Google Shape;717;p69"/>
          <p:cNvSpPr txBox="1"/>
          <p:nvPr/>
        </p:nvSpPr>
        <p:spPr>
          <a:xfrm>
            <a:off x="2436450" y="359988"/>
            <a:ext cx="4271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3000" u="none" cap="none" strike="noStrike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Contenidos</a:t>
            </a:r>
            <a:endParaRPr b="0" i="0" sz="3000" u="none" cap="none" strike="noStrike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Por temas</a:t>
            </a:r>
            <a:r>
              <a:rPr b="0" i="0" lang="es-419" sz="1500" u="none" cap="none" strike="noStrike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 </a:t>
            </a:r>
            <a:endParaRPr b="0" i="0" sz="1500" u="none" cap="none" strike="noStrike">
              <a:solidFill>
                <a:srgbClr val="FDFDFD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18" name="Google Shape;718;p69"/>
          <p:cNvSpPr txBox="1"/>
          <p:nvPr/>
        </p:nvSpPr>
        <p:spPr>
          <a:xfrm>
            <a:off x="1157700" y="2014097"/>
            <a:ext cx="34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69"/>
          <p:cNvSpPr txBox="1"/>
          <p:nvPr/>
        </p:nvSpPr>
        <p:spPr>
          <a:xfrm>
            <a:off x="540000" y="1898597"/>
            <a:ext cx="6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01</a:t>
            </a:r>
            <a:endParaRPr b="1"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20" name="Google Shape;720;p69"/>
          <p:cNvSpPr txBox="1"/>
          <p:nvPr/>
        </p:nvSpPr>
        <p:spPr>
          <a:xfrm>
            <a:off x="5189700" y="1881347"/>
            <a:ext cx="34143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Fundamentos del dato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Pensamiento computacional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69"/>
          <p:cNvSpPr txBox="1"/>
          <p:nvPr/>
        </p:nvSpPr>
        <p:spPr>
          <a:xfrm>
            <a:off x="4572000" y="1898597"/>
            <a:ext cx="6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02</a:t>
            </a:r>
            <a:endParaRPr b="1"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22" name="Google Shape;722;p69"/>
          <p:cNvSpPr txBox="1"/>
          <p:nvPr/>
        </p:nvSpPr>
        <p:spPr>
          <a:xfrm>
            <a:off x="1157700" y="3203747"/>
            <a:ext cx="34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Python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69"/>
          <p:cNvSpPr txBox="1"/>
          <p:nvPr/>
        </p:nvSpPr>
        <p:spPr>
          <a:xfrm>
            <a:off x="540000" y="3088247"/>
            <a:ext cx="6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03</a:t>
            </a:r>
            <a:endParaRPr b="1"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24" name="Google Shape;724;p69"/>
          <p:cNvSpPr txBox="1"/>
          <p:nvPr/>
        </p:nvSpPr>
        <p:spPr>
          <a:xfrm>
            <a:off x="5189700" y="3186497"/>
            <a:ext cx="34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a Python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Google Shape;725;p69"/>
          <p:cNvSpPr txBox="1"/>
          <p:nvPr/>
        </p:nvSpPr>
        <p:spPr>
          <a:xfrm>
            <a:off x="4572000" y="3070997"/>
            <a:ext cx="65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04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0"/>
          <p:cNvSpPr txBox="1"/>
          <p:nvPr/>
        </p:nvSpPr>
        <p:spPr>
          <a:xfrm>
            <a:off x="4572000" y="1301850"/>
            <a:ext cx="40320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06E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Qué es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06E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Cómo funciona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06E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Historia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06E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Usos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06E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Ramas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06E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Tipos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06E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Roles emergentes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06E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Consideraciones éticas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06E"/>
              </a:buClr>
              <a:buSzPts val="1500"/>
              <a:buFont typeface="Roboto"/>
              <a:buChar char="●"/>
            </a:pPr>
            <a:r>
              <a:rPr b="1"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Tendencias recientes</a:t>
            </a:r>
            <a:endParaRPr b="1"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31" name="Google Shape;731;p70"/>
          <p:cNvGrpSpPr/>
          <p:nvPr/>
        </p:nvGrpSpPr>
        <p:grpSpPr>
          <a:xfrm>
            <a:off x="540000" y="1280500"/>
            <a:ext cx="4032000" cy="2582501"/>
            <a:chOff x="540000" y="1440000"/>
            <a:chExt cx="4032000" cy="2582501"/>
          </a:xfrm>
        </p:grpSpPr>
        <p:sp>
          <p:nvSpPr>
            <p:cNvPr id="732" name="Google Shape;732;p70"/>
            <p:cNvSpPr txBox="1"/>
            <p:nvPr/>
          </p:nvSpPr>
          <p:spPr>
            <a:xfrm>
              <a:off x="540000" y="1440000"/>
              <a:ext cx="4032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s-419" sz="30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Objetivos de la clase</a:t>
              </a:r>
              <a:endParaRPr i="0" sz="3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733" name="Google Shape;733;p70" title="ChatGPT Image 1 ago 2025, 01_12_31 p.m..png"/>
            <p:cNvPicPr preferRelativeResize="0"/>
            <p:nvPr/>
          </p:nvPicPr>
          <p:blipFill rotWithShape="1">
            <a:blip r:embed="rId3">
              <a:alphaModFix/>
            </a:blip>
            <a:srcRect b="16342" l="13566" r="13178" t="24660"/>
            <a:stretch/>
          </p:blipFill>
          <p:spPr>
            <a:xfrm>
              <a:off x="1735625" y="2040300"/>
              <a:ext cx="1640750" cy="1982200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1"/>
          <p:cNvSpPr txBox="1"/>
          <p:nvPr/>
        </p:nvSpPr>
        <p:spPr>
          <a:xfrm>
            <a:off x="1401750" y="2179200"/>
            <a:ext cx="6340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3000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Introducción a la IA y los datos</a:t>
            </a:r>
            <a:endParaRPr sz="3000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Introducción IA</a:t>
            </a:r>
            <a:endParaRPr b="0" i="0" sz="1500" u="none" cap="none" strike="noStrike">
              <a:solidFill>
                <a:srgbClr val="FDFDFD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2"/>
          <p:cNvSpPr txBox="1"/>
          <p:nvPr/>
        </p:nvSpPr>
        <p:spPr>
          <a:xfrm flipH="1">
            <a:off x="240600" y="180087"/>
            <a:ext cx="8064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419" sz="19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Plataforma </a:t>
            </a:r>
            <a:endParaRPr sz="19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419" sz="19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Skill Build</a:t>
            </a:r>
            <a:endParaRPr b="0" i="0" sz="19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744" name="Google Shape;744;p72" title="CLASE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025" y="180075"/>
            <a:ext cx="5863975" cy="43979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72"/>
          <p:cNvSpPr txBox="1"/>
          <p:nvPr/>
        </p:nvSpPr>
        <p:spPr>
          <a:xfrm flipH="1">
            <a:off x="1521338" y="4634443"/>
            <a:ext cx="8064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419" sz="1100">
                <a:solidFill>
                  <a:schemeClr val="accent5"/>
                </a:solidFill>
                <a:uFill>
                  <a:noFill/>
                </a:uFill>
                <a:latin typeface="Viga"/>
                <a:ea typeface="Viga"/>
                <a:cs typeface="Viga"/>
                <a:sym typeface="Vig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https://drive.google.com/file/d/1HVCPT9E_ITAbWMGtYIBZ5P0Qt--Le4pL/view?usp=drive_link</a:t>
            </a:r>
            <a:endParaRPr b="0" i="0" sz="1100" cap="none" strike="noStrike">
              <a:solidFill>
                <a:schemeClr val="accent5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 txBox="1"/>
          <p:nvPr/>
        </p:nvSpPr>
        <p:spPr>
          <a:xfrm>
            <a:off x="540000" y="581415"/>
            <a:ext cx="5137500" cy="3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00" lIns="75500" spcFirstLastPara="1" rIns="75500" wrap="square" tIns="755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3"/>
              <a:buFont typeface="Arial"/>
              <a:buNone/>
            </a:pPr>
            <a:r>
              <a:rPr b="1" i="0" lang="es-419" sz="2972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Denme el ok si:</a:t>
            </a:r>
            <a:endParaRPr b="1" i="0" sz="2972" u="none" cap="none" strike="noStrike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3"/>
              <a:buFont typeface="Arial"/>
              <a:buNone/>
            </a:pPr>
            <a:r>
              <a:t/>
            </a:r>
            <a:endParaRPr b="1" i="0" sz="2972" u="none" cap="none" strike="noStrike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6087" lvl="0" marL="3775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77"/>
              <a:buFont typeface="DM Sans"/>
              <a:buChar char="●"/>
            </a:pPr>
            <a:r>
              <a:rPr b="0" i="0" lang="es-419" sz="2477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Me escuchan bien.</a:t>
            </a:r>
            <a:endParaRPr b="0" i="0" sz="2477" u="none" cap="none" strike="noStrike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6087" lvl="0" marL="3775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77"/>
              <a:buFont typeface="DM Sans"/>
              <a:buChar char="●"/>
            </a:pPr>
            <a:r>
              <a:rPr b="0" i="0" lang="es-419" sz="2477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Ven las diapos</a:t>
            </a:r>
            <a:r>
              <a:rPr lang="es-419" sz="2477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itivas</a:t>
            </a:r>
            <a:r>
              <a:rPr b="0" i="0" lang="es-419" sz="2477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2477" u="none" cap="none" strike="noStrike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6087" lvl="0" marL="3775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77"/>
              <a:buFont typeface="DM Sans"/>
              <a:buChar char="●"/>
            </a:pPr>
            <a:r>
              <a:rPr b="0" i="0" lang="es-419" sz="2477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Me ven.</a:t>
            </a:r>
            <a:endParaRPr b="0" i="0" sz="2477" u="none" cap="none" strike="noStrike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6087" lvl="0" marL="3775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77"/>
              <a:buFont typeface="DM Sans"/>
              <a:buChar char="●"/>
            </a:pPr>
            <a:r>
              <a:rPr b="0" i="0" lang="es-419" sz="2477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Estoy grabando.</a:t>
            </a:r>
            <a:endParaRPr b="0" i="0" sz="2477" u="none" cap="none" strike="noStrike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3"/>
              <a:buFont typeface="Arial"/>
              <a:buNone/>
            </a:pPr>
            <a:r>
              <a:t/>
            </a:r>
            <a:endParaRPr b="1" i="0" sz="3303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0" name="Google Shape;50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9101" y="581426"/>
            <a:ext cx="4705002" cy="313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5" title="recording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4725" y="2916250"/>
            <a:ext cx="930051" cy="93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3"/>
          <p:cNvSpPr txBox="1"/>
          <p:nvPr/>
        </p:nvSpPr>
        <p:spPr>
          <a:xfrm>
            <a:off x="540000" y="360000"/>
            <a:ext cx="8064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Plataforma Skill Build: Introducción IA</a:t>
            </a:r>
            <a:endParaRPr b="0" i="0" sz="3000" u="none" cap="none" strike="noStrike">
              <a:solidFill>
                <a:srgbClr val="00A0DD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751" name="Google Shape;75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125" y="1740250"/>
            <a:ext cx="6147749" cy="1663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/>
          <p:nvPr/>
        </p:nvSpPr>
        <p:spPr>
          <a:xfrm>
            <a:off x="5311201" y="609011"/>
            <a:ext cx="2538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74"/>
          <p:cNvSpPr txBox="1"/>
          <p:nvPr/>
        </p:nvSpPr>
        <p:spPr>
          <a:xfrm>
            <a:off x="1688550" y="450501"/>
            <a:ext cx="57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¿Qué es la Inteligencia Artificial?</a:t>
            </a:r>
            <a:endParaRPr b="0" i="0" sz="3000" u="none" cap="none" strike="noStrike">
              <a:solidFill>
                <a:srgbClr val="0C27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74"/>
          <p:cNvSpPr txBox="1"/>
          <p:nvPr/>
        </p:nvSpPr>
        <p:spPr>
          <a:xfrm>
            <a:off x="4564500" y="1596600"/>
            <a:ext cx="40320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419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 una rama de la informática que diseña y desarrolla </a:t>
            </a:r>
            <a:r>
              <a:rPr b="1" lang="es-419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sistemas capaces de realizar tareas que normalmente requieren inteligencia humana</a:t>
            </a:r>
            <a:r>
              <a:rPr lang="es-419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como el razonamiento, el aprendizaje y la percepción.</a:t>
            </a:r>
            <a:endParaRPr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419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Lo hace a través de algoritmos y modelos computacionales.</a:t>
            </a:r>
            <a:endParaRPr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9" name="Google Shape;759;p74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0" name="Google Shape;760;p74" title="ChatGPT Image 15 ago 2025, 10_51_55 a.m..png"/>
          <p:cNvPicPr preferRelativeResize="0"/>
          <p:nvPr/>
        </p:nvPicPr>
        <p:blipFill rotWithShape="1">
          <a:blip r:embed="rId3">
            <a:alphaModFix/>
          </a:blip>
          <a:srcRect b="2540" l="9134" r="8649" t="4738"/>
          <a:stretch/>
        </p:blipFill>
        <p:spPr>
          <a:xfrm>
            <a:off x="1228700" y="1268475"/>
            <a:ext cx="2416676" cy="27256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5"/>
          <p:cNvSpPr txBox="1"/>
          <p:nvPr/>
        </p:nvSpPr>
        <p:spPr>
          <a:xfrm>
            <a:off x="5311201" y="609011"/>
            <a:ext cx="2538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75"/>
          <p:cNvSpPr txBox="1"/>
          <p:nvPr/>
        </p:nvSpPr>
        <p:spPr>
          <a:xfrm>
            <a:off x="1688550" y="473250"/>
            <a:ext cx="57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¿Qué es la Inteligencia Artificial?</a:t>
            </a:r>
            <a:endParaRPr b="0" i="0" sz="3000" u="none" cap="none" strike="noStrike">
              <a:solidFill>
                <a:srgbClr val="0C27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75"/>
          <p:cNvSpPr txBox="1"/>
          <p:nvPr/>
        </p:nvSpPr>
        <p:spPr>
          <a:xfrm>
            <a:off x="4008000" y="1162890"/>
            <a:ext cx="44334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 cuando las computadoras o máquinas aprenden a hacer cosas que normalmente requieren inteligencia humana:</a:t>
            </a:r>
            <a:endParaRPr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400"/>
              <a:buFont typeface="Roboto"/>
              <a:buChar char="●"/>
            </a:pPr>
            <a:r>
              <a:rPr lang="es-419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Ajedrez.</a:t>
            </a:r>
            <a:endParaRPr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400"/>
              <a:buFont typeface="Roboto"/>
              <a:buChar char="●"/>
            </a:pPr>
            <a:r>
              <a:rPr lang="es-419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Comunicar.</a:t>
            </a:r>
            <a:endParaRPr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400"/>
              <a:buFont typeface="Roboto"/>
              <a:buChar char="●"/>
            </a:pPr>
            <a:r>
              <a:rPr lang="es-419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Programar.</a:t>
            </a:r>
            <a:endParaRPr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400"/>
              <a:buFont typeface="Roboto"/>
              <a:buChar char="●"/>
            </a:pPr>
            <a:r>
              <a:rPr lang="es-419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Investigar.</a:t>
            </a:r>
            <a:endParaRPr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400"/>
              <a:buFont typeface="Roboto"/>
              <a:buChar char="●"/>
            </a:pPr>
            <a:r>
              <a:rPr lang="es-419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Pensar.</a:t>
            </a:r>
            <a:endParaRPr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400"/>
              <a:buFont typeface="Roboto"/>
              <a:buChar char="●"/>
            </a:pPr>
            <a:r>
              <a:rPr lang="es-419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Interpretar el entorno.</a:t>
            </a:r>
            <a:endParaRPr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400"/>
              <a:buFont typeface="Roboto"/>
              <a:buChar char="●"/>
            </a:pPr>
            <a:r>
              <a:rPr lang="es-419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Publicitar.</a:t>
            </a:r>
            <a:endParaRPr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75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9" name="Google Shape;769;p75" title="ChatGPT Image 15 ago 2025, 10_51_55 a.m..png"/>
          <p:cNvPicPr preferRelativeResize="0"/>
          <p:nvPr/>
        </p:nvPicPr>
        <p:blipFill rotWithShape="1">
          <a:blip r:embed="rId3">
            <a:alphaModFix/>
          </a:blip>
          <a:srcRect b="2540" l="9134" r="8649" t="4738"/>
          <a:stretch/>
        </p:blipFill>
        <p:spPr>
          <a:xfrm>
            <a:off x="1228700" y="1268475"/>
            <a:ext cx="2416676" cy="27256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6"/>
          <p:cNvSpPr txBox="1"/>
          <p:nvPr/>
        </p:nvSpPr>
        <p:spPr>
          <a:xfrm>
            <a:off x="1688550" y="360000"/>
            <a:ext cx="576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Usos de la IA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En la vida cotidiana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75" name="Google Shape;775;p76"/>
          <p:cNvSpPr txBox="1"/>
          <p:nvPr/>
        </p:nvSpPr>
        <p:spPr>
          <a:xfrm>
            <a:off x="2357400" y="1712025"/>
            <a:ext cx="44292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Asistentes virtuales (Siri, Alexa, Google Assistant).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Recomendaciones personalizadas (Netflix, Spotify).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Vehículos autónomos.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Traductor con IA en tiempo real (Google Translate, DeepL).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Reconocimiento de imágenes (Facebook, Google Photos).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Sistemas de recomendación de compras (Amazon, MELI).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Muchas otras.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76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7"/>
          <p:cNvSpPr txBox="1"/>
          <p:nvPr/>
        </p:nvSpPr>
        <p:spPr>
          <a:xfrm>
            <a:off x="1688550" y="360000"/>
            <a:ext cx="576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Usos de la IA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En la industria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82" name="Google Shape;782;p77"/>
          <p:cNvSpPr txBox="1"/>
          <p:nvPr/>
        </p:nvSpPr>
        <p:spPr>
          <a:xfrm>
            <a:off x="2465328" y="1868475"/>
            <a:ext cx="61386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Manufactura: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Mantenimiento predictivo de máquinas (IoT).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Agricultura: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Monitoreo de cultivos con visión por computadora y drones.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Marketing: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Segmentación de publicidad, NLP y análisis de clientes.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Finanzas: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Análisis de riesgos, bots de inversión.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Educación: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Personalización del aprendizaje, tutor 24/7, LLMs.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Muchas otras.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77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8"/>
          <p:cNvSpPr txBox="1"/>
          <p:nvPr/>
        </p:nvSpPr>
        <p:spPr>
          <a:xfrm>
            <a:off x="1573350" y="1833975"/>
            <a:ext cx="5997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¿Qué tareas humanas </a:t>
            </a: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crees</a:t>
            </a: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 que una máquina nunca podrá hacer?</a:t>
            </a:r>
            <a:endParaRPr b="0" i="0" sz="3000" u="none" cap="none" strike="noStrike">
              <a:solidFill>
                <a:srgbClr val="8068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78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0" name="Google Shape;790;p78" title="ChatGPT Image 27 ago 2025, 09_25_52 p.m..png"/>
          <p:cNvPicPr preferRelativeResize="0"/>
          <p:nvPr/>
        </p:nvPicPr>
        <p:blipFill rotWithShape="1">
          <a:blip r:embed="rId3">
            <a:alphaModFix/>
          </a:blip>
          <a:srcRect b="13703" l="10008" r="8158" t="13441"/>
          <a:stretch/>
        </p:blipFill>
        <p:spPr>
          <a:xfrm>
            <a:off x="7795312" y="360000"/>
            <a:ext cx="808689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9"/>
          <p:cNvSpPr txBox="1"/>
          <p:nvPr/>
        </p:nvSpPr>
        <p:spPr>
          <a:xfrm>
            <a:off x="5311201" y="609011"/>
            <a:ext cx="2538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79"/>
          <p:cNvSpPr txBox="1"/>
          <p:nvPr/>
        </p:nvSpPr>
        <p:spPr>
          <a:xfrm>
            <a:off x="1688550" y="453133"/>
            <a:ext cx="57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Empatía y compañía de la IA</a:t>
            </a:r>
            <a:endParaRPr b="0" i="0" sz="3000" u="none" cap="none" strike="noStrike">
              <a:solidFill>
                <a:srgbClr val="0C27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79"/>
          <p:cNvSpPr txBox="1"/>
          <p:nvPr/>
        </p:nvSpPr>
        <p:spPr>
          <a:xfrm>
            <a:off x="969325" y="1092158"/>
            <a:ext cx="6880500" cy="3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La IA puede estar disponible 24/7 para escucharte, ayudarte y crear una atmósfera de empatía.</a:t>
            </a:r>
            <a:endParaRPr sz="15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Muchos tienen un diálogo fluido y profundo con los LLMs.</a:t>
            </a:r>
            <a:endParaRPr sz="15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Robots terapéuticos.</a:t>
            </a:r>
            <a:endParaRPr sz="15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0C279F"/>
                </a:solidFill>
                <a:latin typeface="Roboto"/>
                <a:ea typeface="Roboto"/>
                <a:cs typeface="Roboto"/>
                <a:sym typeface="Roboto"/>
              </a:rPr>
              <a:t>Ejemplos</a:t>
            </a:r>
            <a:endParaRPr b="1" sz="1500">
              <a:solidFill>
                <a:srgbClr val="0C279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Salud mental: </a:t>
            </a:r>
            <a:r>
              <a:rPr lang="es-419" sz="15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https://woebothealth.com/</a:t>
            </a:r>
            <a:r>
              <a:rPr lang="es-419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Asistentes emocionales: </a:t>
            </a:r>
            <a:r>
              <a:rPr lang="es-419" sz="15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https://kindroid.ai/</a:t>
            </a:r>
            <a:endParaRPr sz="1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Robots terapéuticos: </a:t>
            </a:r>
            <a:r>
              <a:rPr lang="es-419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https://www.youtube.com/watch?v=YR52xqkI78g</a:t>
            </a:r>
            <a:endParaRPr sz="1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79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9" name="Google Shape;799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9575" y="2019791"/>
            <a:ext cx="1983451" cy="13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0"/>
          <p:cNvSpPr txBox="1"/>
          <p:nvPr/>
        </p:nvSpPr>
        <p:spPr>
          <a:xfrm>
            <a:off x="1688550" y="360000"/>
            <a:ext cx="57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Historia de la IA</a:t>
            </a:r>
            <a:endParaRPr b="0" i="0" sz="3000" u="none" cap="none" strike="noStrike">
              <a:solidFill>
                <a:srgbClr val="0C27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5" name="Google Shape;805;p80"/>
          <p:cNvGrpSpPr/>
          <p:nvPr/>
        </p:nvGrpSpPr>
        <p:grpSpPr>
          <a:xfrm>
            <a:off x="340650" y="1473017"/>
            <a:ext cx="8478900" cy="2041400"/>
            <a:chOff x="245400" y="1561000"/>
            <a:chExt cx="8478900" cy="2041400"/>
          </a:xfrm>
        </p:grpSpPr>
        <p:sp>
          <p:nvSpPr>
            <p:cNvPr id="806" name="Google Shape;806;p80"/>
            <p:cNvSpPr txBox="1"/>
            <p:nvPr/>
          </p:nvSpPr>
          <p:spPr>
            <a:xfrm>
              <a:off x="281563" y="3094500"/>
              <a:ext cx="18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Alan Turing plantea la pregunta “¿Pueden pensar las máquinas?” y propone el </a:t>
              </a:r>
              <a:r>
                <a:rPr b="1"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Test de Turing</a:t>
              </a:r>
              <a:endParaRPr b="1"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7" name="Google Shape;807;p80"/>
            <p:cNvSpPr txBox="1"/>
            <p:nvPr/>
          </p:nvSpPr>
          <p:spPr>
            <a:xfrm>
              <a:off x="1515751" y="1561000"/>
              <a:ext cx="21912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Conferencia de Dartmouth, nacimiento del término “</a:t>
              </a:r>
              <a:r>
                <a:rPr b="1"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Inteligencia Artificial</a:t>
              </a: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”</a:t>
              </a:r>
              <a:endParaRPr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8" name="Google Shape;808;p80"/>
            <p:cNvSpPr txBox="1"/>
            <p:nvPr/>
          </p:nvSpPr>
          <p:spPr>
            <a:xfrm>
              <a:off x="2632942" y="3094500"/>
              <a:ext cx="20946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Creación del </a:t>
              </a:r>
              <a:r>
                <a:rPr b="1"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General Problem Solver</a:t>
              </a: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(Newell y Simon) y formulación de la </a:t>
              </a:r>
              <a:r>
                <a:rPr b="1"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Hipótesis del Símbolo Físico</a:t>
              </a:r>
              <a:endParaRPr b="1"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9" name="Google Shape;809;p80"/>
            <p:cNvSpPr txBox="1"/>
            <p:nvPr/>
          </p:nvSpPr>
          <p:spPr>
            <a:xfrm>
              <a:off x="3954947" y="1561000"/>
              <a:ext cx="20208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Avance de </a:t>
              </a:r>
              <a:r>
                <a:rPr b="1"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sistemas expertos</a:t>
              </a:r>
              <a:endParaRPr b="1"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Debate sobre la “</a:t>
              </a:r>
              <a:r>
                <a:rPr b="1"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Habitación china</a:t>
              </a: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”</a:t>
              </a:r>
              <a:endParaRPr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10" name="Google Shape;810;p80"/>
            <p:cNvCxnSpPr/>
            <p:nvPr/>
          </p:nvCxnSpPr>
          <p:spPr>
            <a:xfrm>
              <a:off x="245400" y="2509331"/>
              <a:ext cx="84789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oval"/>
              <a:tailEnd len="med" w="med" type="triangle"/>
            </a:ln>
          </p:spPr>
        </p:cxnSp>
        <p:sp>
          <p:nvSpPr>
            <p:cNvPr id="811" name="Google Shape;811;p80"/>
            <p:cNvSpPr/>
            <p:nvPr/>
          </p:nvSpPr>
          <p:spPr>
            <a:xfrm flipH="1" rot="10800000">
              <a:off x="281563" y="2642999"/>
              <a:ext cx="520875" cy="360625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80"/>
            <p:cNvSpPr txBox="1"/>
            <p:nvPr/>
          </p:nvSpPr>
          <p:spPr>
            <a:xfrm>
              <a:off x="272038" y="2634324"/>
              <a:ext cx="555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1950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3" name="Google Shape;813;p80"/>
            <p:cNvSpPr/>
            <p:nvPr/>
          </p:nvSpPr>
          <p:spPr>
            <a:xfrm>
              <a:off x="472363" y="2441681"/>
              <a:ext cx="135300" cy="135300"/>
            </a:xfrm>
            <a:prstGeom prst="ellipse">
              <a:avLst/>
            </a:prstGeom>
            <a:solidFill>
              <a:srgbClr val="00EB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80"/>
            <p:cNvSpPr/>
            <p:nvPr/>
          </p:nvSpPr>
          <p:spPr>
            <a:xfrm flipH="1">
              <a:off x="1515751" y="2022523"/>
              <a:ext cx="520875" cy="360625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80"/>
            <p:cNvSpPr txBox="1"/>
            <p:nvPr/>
          </p:nvSpPr>
          <p:spPr>
            <a:xfrm>
              <a:off x="1515751" y="2022523"/>
              <a:ext cx="555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1956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6" name="Google Shape;816;p80"/>
            <p:cNvSpPr/>
            <p:nvPr/>
          </p:nvSpPr>
          <p:spPr>
            <a:xfrm rot="10800000">
              <a:off x="1706551" y="2441681"/>
              <a:ext cx="135300" cy="135300"/>
            </a:xfrm>
            <a:prstGeom prst="ellipse">
              <a:avLst/>
            </a:prstGeom>
            <a:solidFill>
              <a:srgbClr val="00EB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80"/>
            <p:cNvSpPr/>
            <p:nvPr/>
          </p:nvSpPr>
          <p:spPr>
            <a:xfrm flipH="1" rot="10800000">
              <a:off x="2632942" y="2642999"/>
              <a:ext cx="799700" cy="360625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80"/>
            <p:cNvSpPr txBox="1"/>
            <p:nvPr/>
          </p:nvSpPr>
          <p:spPr>
            <a:xfrm>
              <a:off x="2575792" y="2634324"/>
              <a:ext cx="912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1957-1959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19" name="Google Shape;819;p80"/>
            <p:cNvSpPr/>
            <p:nvPr/>
          </p:nvSpPr>
          <p:spPr>
            <a:xfrm>
              <a:off x="2983192" y="2441681"/>
              <a:ext cx="135300" cy="135300"/>
            </a:xfrm>
            <a:prstGeom prst="ellipse">
              <a:avLst/>
            </a:prstGeom>
            <a:solidFill>
              <a:srgbClr val="00EB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80"/>
            <p:cNvSpPr/>
            <p:nvPr/>
          </p:nvSpPr>
          <p:spPr>
            <a:xfrm flipH="1">
              <a:off x="3954936" y="2022523"/>
              <a:ext cx="520875" cy="360625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80"/>
            <p:cNvSpPr txBox="1"/>
            <p:nvPr/>
          </p:nvSpPr>
          <p:spPr>
            <a:xfrm>
              <a:off x="3906823" y="2022523"/>
              <a:ext cx="617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1980s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2" name="Google Shape;822;p80"/>
            <p:cNvSpPr/>
            <p:nvPr/>
          </p:nvSpPr>
          <p:spPr>
            <a:xfrm rot="10800000">
              <a:off x="4147723" y="2441681"/>
              <a:ext cx="135300" cy="135300"/>
            </a:xfrm>
            <a:prstGeom prst="ellipse">
              <a:avLst/>
            </a:prstGeom>
            <a:solidFill>
              <a:srgbClr val="00EB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80"/>
            <p:cNvSpPr/>
            <p:nvPr/>
          </p:nvSpPr>
          <p:spPr>
            <a:xfrm rot="10800000">
              <a:off x="5471762" y="2441681"/>
              <a:ext cx="135300" cy="135300"/>
            </a:xfrm>
            <a:prstGeom prst="ellipse">
              <a:avLst/>
            </a:prstGeom>
            <a:solidFill>
              <a:srgbClr val="00EB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80"/>
            <p:cNvSpPr txBox="1"/>
            <p:nvPr/>
          </p:nvSpPr>
          <p:spPr>
            <a:xfrm>
              <a:off x="5236450" y="3089675"/>
              <a:ext cx="18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Escala de datos + cómputo. Auge del </a:t>
              </a:r>
              <a:r>
                <a:rPr b="1"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aprendizaje automático</a:t>
              </a: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en producción.</a:t>
              </a:r>
              <a:endParaRPr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5" name="Google Shape;825;p80"/>
            <p:cNvSpPr/>
            <p:nvPr/>
          </p:nvSpPr>
          <p:spPr>
            <a:xfrm flipH="1" rot="10800000">
              <a:off x="5236450" y="2642999"/>
              <a:ext cx="605925" cy="360625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80"/>
            <p:cNvSpPr txBox="1"/>
            <p:nvPr/>
          </p:nvSpPr>
          <p:spPr>
            <a:xfrm>
              <a:off x="5236412" y="2634324"/>
              <a:ext cx="606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2000s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7" name="Google Shape;827;p80"/>
            <p:cNvSpPr txBox="1"/>
            <p:nvPr/>
          </p:nvSpPr>
          <p:spPr>
            <a:xfrm>
              <a:off x="6208011" y="1561000"/>
              <a:ext cx="21372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AlexNet en ImageNet. Renacimiento del </a:t>
              </a:r>
              <a:r>
                <a:rPr b="1"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deep learning</a:t>
              </a: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con GPUs.</a:t>
              </a:r>
              <a:endParaRPr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8" name="Google Shape;828;p80"/>
            <p:cNvSpPr/>
            <p:nvPr/>
          </p:nvSpPr>
          <p:spPr>
            <a:xfrm flipH="1">
              <a:off x="6208011" y="2022523"/>
              <a:ext cx="520875" cy="360625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80"/>
            <p:cNvSpPr txBox="1"/>
            <p:nvPr/>
          </p:nvSpPr>
          <p:spPr>
            <a:xfrm>
              <a:off x="6159898" y="2022523"/>
              <a:ext cx="617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2012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0" name="Google Shape;830;p80"/>
            <p:cNvSpPr/>
            <p:nvPr/>
          </p:nvSpPr>
          <p:spPr>
            <a:xfrm rot="10800000">
              <a:off x="6400798" y="2441681"/>
              <a:ext cx="135300" cy="135300"/>
            </a:xfrm>
            <a:prstGeom prst="ellipse">
              <a:avLst/>
            </a:prstGeom>
            <a:solidFill>
              <a:srgbClr val="00EB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80"/>
            <p:cNvSpPr/>
            <p:nvPr/>
          </p:nvSpPr>
          <p:spPr>
            <a:xfrm rot="10800000">
              <a:off x="7599212" y="2441681"/>
              <a:ext cx="135300" cy="135300"/>
            </a:xfrm>
            <a:prstGeom prst="ellipse">
              <a:avLst/>
            </a:prstGeom>
            <a:solidFill>
              <a:srgbClr val="00EB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80"/>
            <p:cNvSpPr txBox="1"/>
            <p:nvPr/>
          </p:nvSpPr>
          <p:spPr>
            <a:xfrm>
              <a:off x="7363900" y="3053925"/>
              <a:ext cx="1351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Transformers. Salto en </a:t>
              </a:r>
              <a:r>
                <a:rPr b="1"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PLN</a:t>
              </a:r>
              <a:r>
                <a:rPr lang="es-419" sz="10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y multimodal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3" name="Google Shape;833;p80"/>
            <p:cNvSpPr/>
            <p:nvPr/>
          </p:nvSpPr>
          <p:spPr>
            <a:xfrm flipH="1" rot="10800000">
              <a:off x="7363900" y="2642999"/>
              <a:ext cx="605925" cy="360625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80"/>
            <p:cNvSpPr txBox="1"/>
            <p:nvPr/>
          </p:nvSpPr>
          <p:spPr>
            <a:xfrm>
              <a:off x="7363862" y="2634324"/>
              <a:ext cx="606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419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2017</a:t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835" name="Google Shape;835;p80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1"/>
          <p:cNvSpPr txBox="1"/>
          <p:nvPr/>
        </p:nvSpPr>
        <p:spPr>
          <a:xfrm>
            <a:off x="573200" y="427875"/>
            <a:ext cx="81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Modelo de neuronas de McCulloch y Pitts, 1943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41" name="Google Shape;841;p81"/>
          <p:cNvSpPr txBox="1"/>
          <p:nvPr/>
        </p:nvSpPr>
        <p:spPr>
          <a:xfrm>
            <a:off x="540000" y="1792188"/>
            <a:ext cx="5274600" cy="21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En el paper “A Logical Calculus of the Ideas Immanent in </a:t>
            </a:r>
            <a:b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Nervous Activity” publicado en 1943, fue el primer intento de </a:t>
            </a:r>
            <a:b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formalizar matemáticamente el comportamiento de una neurona </a:t>
            </a:r>
            <a:b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y de estudiar sus implicaciones en su capacidad de computar y </a:t>
            </a:r>
            <a:b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procesar la información.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2" name="Google Shape;842;p81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200" y="1554800"/>
            <a:ext cx="3024600" cy="211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2"/>
          <p:cNvSpPr txBox="1"/>
          <p:nvPr/>
        </p:nvSpPr>
        <p:spPr>
          <a:xfrm>
            <a:off x="1688550" y="360000"/>
            <a:ext cx="57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Test de Turing 1950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49" name="Google Shape;849;p82"/>
          <p:cNvSpPr txBox="1"/>
          <p:nvPr/>
        </p:nvSpPr>
        <p:spPr>
          <a:xfrm>
            <a:off x="540000" y="1149288"/>
            <a:ext cx="52746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Prueba inventada por Alan Turing en 1950 para responder a la pregunta: ¿Pueden las máquinas pensar?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Hay tres participantes: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Un humano (A).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Una máquina (B).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Un juez humano (C).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El juez se comunica con los otros dos solo por texto (sin verlos ni escucharlos). Pregunta a ambos y recibe respuestas. Si no puede distinguir con certeza cuál es la máquina y cuál es el humano, se dice que la máquina “pasó el Test de Turing”.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El test no mide inteligencia real, sino la capacidad de imitar el comportamiento humano en una conversación. Fue la primera propuesta formal para medir si una máquina puede “pensar”.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0" name="Google Shape;850;p82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1" name="Google Shape;85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825" y="952500"/>
            <a:ext cx="23812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56"/>
          <p:cNvGrpSpPr/>
          <p:nvPr/>
        </p:nvGrpSpPr>
        <p:grpSpPr>
          <a:xfrm>
            <a:off x="1254275" y="1035300"/>
            <a:ext cx="2577300" cy="3072900"/>
            <a:chOff x="1177350" y="1045650"/>
            <a:chExt cx="2577300" cy="3072900"/>
          </a:xfrm>
        </p:grpSpPr>
        <p:sp>
          <p:nvSpPr>
            <p:cNvPr id="507" name="Google Shape;507;p56"/>
            <p:cNvSpPr txBox="1"/>
            <p:nvPr/>
          </p:nvSpPr>
          <p:spPr>
            <a:xfrm>
              <a:off x="1177350" y="3241350"/>
              <a:ext cx="25773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s-419" sz="3000" u="none" cap="none" strike="noStrike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¡B</a:t>
              </a:r>
              <a:r>
                <a:rPr lang="es-419" sz="30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ienvenidos</a:t>
              </a:r>
              <a:r>
                <a:rPr b="0" i="0" lang="es-419" sz="3000" u="none" cap="none" strike="noStrike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!</a:t>
              </a:r>
              <a:endParaRPr b="0" i="0" sz="30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419" sz="1500">
                  <a:solidFill>
                    <a:srgbClr val="FFFFFF"/>
                  </a:solidFill>
                  <a:highlight>
                    <a:srgbClr val="7965AE"/>
                  </a:highlight>
                  <a:latin typeface="Viga"/>
                  <a:ea typeface="Viga"/>
                  <a:cs typeface="Viga"/>
                  <a:sym typeface="Viga"/>
                </a:rPr>
                <a:t>¿Nos presentamos?</a:t>
              </a:r>
              <a:endParaRPr sz="1500">
                <a:solidFill>
                  <a:srgbClr val="FFFFFF"/>
                </a:solidFill>
                <a:highlight>
                  <a:srgbClr val="7965AE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  <p:pic>
          <p:nvPicPr>
            <p:cNvPr id="508" name="Google Shape;508;p56" title="ChatGPT Image 31 jul 2025, 04_41_59 p.m..png"/>
            <p:cNvPicPr preferRelativeResize="0"/>
            <p:nvPr/>
          </p:nvPicPr>
          <p:blipFill rotWithShape="1">
            <a:blip r:embed="rId3">
              <a:alphaModFix/>
            </a:blip>
            <a:srcRect b="0" l="19903" r="21503" t="0"/>
            <a:stretch/>
          </p:blipFill>
          <p:spPr>
            <a:xfrm>
              <a:off x="1768900" y="1045650"/>
              <a:ext cx="1394199" cy="2379451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509" name="Google Shape;509;p56"/>
          <p:cNvSpPr txBox="1"/>
          <p:nvPr/>
        </p:nvSpPr>
        <p:spPr>
          <a:xfrm>
            <a:off x="4572000" y="1902150"/>
            <a:ext cx="4032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6504" lvl="0" marL="222507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¿Qué sabes de IA? 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6504" lvl="0" marL="222507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¿Qué te motiva a estar acá?</a:t>
            </a:r>
            <a:endParaRPr sz="15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6504" lvl="0" marL="222507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¿Qué te gustaría llevarte de este curso?</a:t>
            </a:r>
            <a:endParaRPr sz="1700">
              <a:solidFill>
                <a:srgbClr val="FDFDFD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3"/>
          <p:cNvSpPr txBox="1"/>
          <p:nvPr/>
        </p:nvSpPr>
        <p:spPr>
          <a:xfrm>
            <a:off x="1245600" y="360000"/>
            <a:ext cx="665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Conferencia de Dartmouth (USA) </a:t>
            </a: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1956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57" name="Google Shape;857;p83"/>
          <p:cNvSpPr txBox="1"/>
          <p:nvPr/>
        </p:nvSpPr>
        <p:spPr>
          <a:xfrm>
            <a:off x="540000" y="1285050"/>
            <a:ext cx="7989900" cy="3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Fue organizada por: John McCarthy, Marvin Minsky, Claude Shannon y Nathaniel Rochester y financiada por la Fundación Rockefeller.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Fue un proyecto de investigación de 8 semanas donde se juntaron matemáticos, informáticos y científicos para discutir: “Cómo hacer que una máquina se comporte como si fuera inteligente.”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McCarthy acuñó por primera vez el término “Artificial Intelligence” (Inteligencia Artificial).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 discutieron ideas sobre: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Lenguaje natural.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Redes neuronales.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Teoría del aprendizaje.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Razonamiento automatizado.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Fue el acto de nacimiento oficial de la IA como disciplina.</a:t>
            </a:r>
            <a:endParaRPr b="1" sz="1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8" name="Google Shape;858;p83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84"/>
          <p:cNvSpPr txBox="1"/>
          <p:nvPr/>
        </p:nvSpPr>
        <p:spPr>
          <a:xfrm>
            <a:off x="1245600" y="360000"/>
            <a:ext cx="665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Etapas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64" name="Google Shape;864;p84"/>
          <p:cNvSpPr txBox="1"/>
          <p:nvPr/>
        </p:nvSpPr>
        <p:spPr>
          <a:xfrm>
            <a:off x="577050" y="998450"/>
            <a:ext cx="79899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1960s - Primer auge optimista: 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 crean programas de ajedrez, sistemas de resolución de problemas (Logic Theorist, General Problem Solver), sistemas expertos como DENDRAL en química.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1970s - Primer invierno de la IA: 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Los sistemas fallaban fuera de problemas muy acotados. Recorte de fondos y limitaciones técnicas.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1980s - Segundo auge con los sistemas de expertos: 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urge la industria de los sistemas expertos (Digital Equipment).</a:t>
            </a:r>
            <a:b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 redescubre el algoritmo de backpropagation  popularizando las redes neuronales.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Fines 80s - 1990s - Segundo invierno de la IA: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Los sistemas expertos resultan caros de mantener, poco adaptables. Solo prolifera en nichos.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2000s - Resurgimiento lento: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Crecimiento de la capacidad computacional y de los datos digitales (Big Data). Avances en aprendizaje estadístico, PLN y machine learning.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2010s - La revolución del Deep Learning: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Uso de GPU. Avances en redes neuronales (AlexNet), reconocimiento de voz, visión por computadora y PLN. Transformers (2017).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2020s - La ubicuidad de la revolución de la IA Generativa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5" name="Google Shape;865;p84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5"/>
          <p:cNvSpPr txBox="1"/>
          <p:nvPr/>
        </p:nvSpPr>
        <p:spPr>
          <a:xfrm>
            <a:off x="5311201" y="609011"/>
            <a:ext cx="2538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85"/>
          <p:cNvSpPr txBox="1"/>
          <p:nvPr/>
        </p:nvSpPr>
        <p:spPr>
          <a:xfrm>
            <a:off x="1688550" y="664800"/>
            <a:ext cx="57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¿Cómo funciona la IA?</a:t>
            </a:r>
            <a:endParaRPr b="0" i="0" sz="3000" u="none" cap="none" strike="noStrike">
              <a:solidFill>
                <a:srgbClr val="0C27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85"/>
          <p:cNvSpPr txBox="1"/>
          <p:nvPr/>
        </p:nvSpPr>
        <p:spPr>
          <a:xfrm>
            <a:off x="1781400" y="1597175"/>
            <a:ext cx="55812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Entrada de datos: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Entrada de datos: imágenes, texto, audio, sensores, etc.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Preprocesamiento: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Limpieza, transformación y organización de los datos.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Entrenamiento: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El modelo aprende patrones a partir de estos datos.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Predicción: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Aplica lo aprendido a nuevos datos.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Evaluación y mejora: 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 mide el rendimiento y se ajusta el modelo continuamente.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73" name="Google Shape;873;p85"/>
          <p:cNvGrpSpPr/>
          <p:nvPr/>
        </p:nvGrpSpPr>
        <p:grpSpPr>
          <a:xfrm>
            <a:off x="961300" y="3799600"/>
            <a:ext cx="7322200" cy="369301"/>
            <a:chOff x="961300" y="3799600"/>
            <a:chExt cx="7322200" cy="369301"/>
          </a:xfrm>
        </p:grpSpPr>
        <p:sp>
          <p:nvSpPr>
            <p:cNvPr id="874" name="Google Shape;874;p85"/>
            <p:cNvSpPr txBox="1"/>
            <p:nvPr/>
          </p:nvSpPr>
          <p:spPr>
            <a:xfrm>
              <a:off x="1244000" y="3799600"/>
              <a:ext cx="703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Este proceso varía según el tipo de IA</a:t>
              </a:r>
              <a:r>
                <a:rPr lang="es-419" sz="12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, pero todos comparten la idea de “aprender de la experiencia”.</a:t>
              </a:r>
              <a:endParaRPr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75" name="Google Shape;875;p85" title="ChatGPT Image 2 ago 2025, 12_45_50 p.m.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1300" y="3799601"/>
              <a:ext cx="369300" cy="369300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876" name="Google Shape;876;p85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6"/>
          <p:cNvSpPr txBox="1"/>
          <p:nvPr/>
        </p:nvSpPr>
        <p:spPr>
          <a:xfrm>
            <a:off x="540000" y="360000"/>
            <a:ext cx="40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Ramas de la IA</a:t>
            </a:r>
            <a:endParaRPr sz="1500">
              <a:solidFill>
                <a:srgbClr val="0C279F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82" name="Google Shape;882;p86"/>
          <p:cNvSpPr txBox="1"/>
          <p:nvPr/>
        </p:nvSpPr>
        <p:spPr>
          <a:xfrm>
            <a:off x="540000" y="1024475"/>
            <a:ext cx="7941600" cy="3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 organiza según el </a:t>
            </a:r>
            <a:r>
              <a:rPr b="1"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tipo de datos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tareas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que aborda: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Machine Learning (ML): 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Aprende patrones a partir de datos. El aprendizaje puede ser supervisado, no supervisado y por refuerzo.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Deep Learning (DL):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Basado en redes neuronales profundas. Es útil para grandes volúmenes de datos.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Procesamiento de Lenguaje Natural (PLN):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entiende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analiza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y genera texto o voz.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Visión por Computadora: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I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nterpreta y analiza imágenes y videos.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Robótica: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Aplica IA en entornos físicos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integrando percepción, planificación y acción.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Simbólica y Neuro-simbólica: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Razonamiento basado en reglas, lógica o conocimiento explícito; la neuro-simbólica combina esto con aprendizaje automático.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Multimodal (capacidad transversal):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Integra varias modalidades 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(texto, voz, imagen, video) 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para razonar o generar contenido.        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3" name="Google Shape;883;p86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7"/>
          <p:cNvSpPr txBox="1"/>
          <p:nvPr/>
        </p:nvSpPr>
        <p:spPr>
          <a:xfrm>
            <a:off x="540000" y="360000"/>
            <a:ext cx="403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Ramas de la IA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Machine Learning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89" name="Google Shape;889;p87"/>
          <p:cNvSpPr txBox="1"/>
          <p:nvPr/>
        </p:nvSpPr>
        <p:spPr>
          <a:xfrm>
            <a:off x="540000" y="1879650"/>
            <a:ext cx="39858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Permite que un modelo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aprenda de ejemplos y generalice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a casos nuevos</a:t>
            </a:r>
            <a:endParaRPr b="1" sz="1200">
              <a:solidFill>
                <a:srgbClr val="0E2C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Supervisado: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hay etiquetas (spam/no spam)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No supervisado: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descubre grupos (segmentación de clientes)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Por refuerzo: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aprende por prueba y error (recomendación de rutas)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87" title="Diseño sin título (8).png"/>
          <p:cNvPicPr preferRelativeResize="0"/>
          <p:nvPr/>
        </p:nvPicPr>
        <p:blipFill rotWithShape="1">
          <a:blip r:embed="rId3">
            <a:alphaModFix/>
          </a:blip>
          <a:srcRect b="12388" l="8237" r="7274" t="22307"/>
          <a:stretch/>
        </p:blipFill>
        <p:spPr>
          <a:xfrm>
            <a:off x="5311575" y="1703125"/>
            <a:ext cx="2700497" cy="208735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891" name="Google Shape;891;p87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88"/>
          <p:cNvSpPr txBox="1"/>
          <p:nvPr/>
        </p:nvSpPr>
        <p:spPr>
          <a:xfrm>
            <a:off x="540000" y="360000"/>
            <a:ext cx="403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Ejemplos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Machine Learning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97" name="Google Shape;897;p88"/>
          <p:cNvSpPr txBox="1"/>
          <p:nvPr/>
        </p:nvSpPr>
        <p:spPr>
          <a:xfrm>
            <a:off x="540000" y="1398700"/>
            <a:ext cx="8064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Chatbot por reglas: </a:t>
            </a:r>
            <a:r>
              <a:rPr lang="es-419" sz="1800">
                <a:solidFill>
                  <a:srgbClr val="59595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https://github.com/julioavantt/teacher_ai_chatbot_rules</a:t>
            </a:r>
            <a:r>
              <a:rPr lang="es-419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(sin IA)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Chatbot PLN básico: https://github.com/julioavantt/teacher_ai_machine_learning_chatbot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Aprendizaje supervizado: https://github.com/julioavantt/teacher_ai_machine_learning_fashion_mnist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8" name="Google Shape;898;p88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89"/>
          <p:cNvSpPr txBox="1"/>
          <p:nvPr/>
        </p:nvSpPr>
        <p:spPr>
          <a:xfrm>
            <a:off x="540000" y="360000"/>
            <a:ext cx="403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Ramas de la IA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Deep Learning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904" name="Google Shape;904;p89"/>
          <p:cNvSpPr txBox="1"/>
          <p:nvPr/>
        </p:nvSpPr>
        <p:spPr>
          <a:xfrm>
            <a:off x="4572000" y="1244925"/>
            <a:ext cx="4032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Inspirado en el cerebro humano, utiliza múltiples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capas de neuronas artificiales para procesar datos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de forma jerárquica.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Una red neuronal es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un sistema de IA inspirado en el cerebro humano, compuesto por capas de nodos (neuronas) interconectados que procesan y analizan datos para identificar patrones y realizar predicciones. Se utiliza en el aprendizaje automático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Especialmente útil en reconocimiento de voz, visión por computadora y generación de texto e imágenes.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5" name="Google Shape;905;p89" title="ChatGPT Image 15 ago 2025, 11_40_50 a.m..png"/>
          <p:cNvPicPr preferRelativeResize="0"/>
          <p:nvPr/>
        </p:nvPicPr>
        <p:blipFill rotWithShape="1">
          <a:blip r:embed="rId3">
            <a:alphaModFix/>
          </a:blip>
          <a:srcRect b="8631" l="0" r="0" t="11591"/>
          <a:stretch/>
        </p:blipFill>
        <p:spPr>
          <a:xfrm>
            <a:off x="1142241" y="1705625"/>
            <a:ext cx="2616484" cy="20873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906" name="Google Shape;906;p89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90"/>
          <p:cNvSpPr txBox="1"/>
          <p:nvPr/>
        </p:nvSpPr>
        <p:spPr>
          <a:xfrm>
            <a:off x="540000" y="360000"/>
            <a:ext cx="403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Tesla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Deep Learning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912" name="Google Shape;912;p90"/>
          <p:cNvSpPr txBox="1"/>
          <p:nvPr/>
        </p:nvSpPr>
        <p:spPr>
          <a:xfrm>
            <a:off x="4572000" y="1217700"/>
            <a:ext cx="4032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Los vehículos utilizan redes neuronales convolucionales para interpretar las imágenes capturadas por sus cámaras, identificando en tiempo real otros autos, peatones, semáforos y las líneas del carril. Esto es lo que les permite frenar, acelerar o girar por sí mismos.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Robotaxis: https://www.tiktok.com/@polcorominas/video/7519070944267193622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3" name="Google Shape;913;p90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4" name="Google Shape;91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50" y="1288075"/>
            <a:ext cx="40005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1"/>
          <p:cNvSpPr txBox="1"/>
          <p:nvPr/>
        </p:nvSpPr>
        <p:spPr>
          <a:xfrm>
            <a:off x="540000" y="360000"/>
            <a:ext cx="403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PathAI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Deep Learning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920" name="Google Shape;920;p91"/>
          <p:cNvSpPr txBox="1"/>
          <p:nvPr/>
        </p:nvSpPr>
        <p:spPr>
          <a:xfrm>
            <a:off x="4572000" y="1217700"/>
            <a:ext cx="4032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PathAI se enfoca en la patología digital. Utilizan deep learning para analizar muestras de tejido y ayudar a los patólogos a hacer diagnósticos más rápidos y precisos.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Análisis de biopsias: Sus algoritmos analizan diapositivas de tejido para identificar la presencia y el tipo de células cancerosas, cuantificando la agresividad del cáncer y ayudando a los médicos a tomar decisiones sobre el tratamiento. Su tecnología también permite a los patólogos concentrarse en los casos más complejos y difíciles.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https://www.pathai.com/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1" name="Google Shape;921;p91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2" name="Google Shape;92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75" y="1440000"/>
            <a:ext cx="3975498" cy="25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2"/>
          <p:cNvSpPr txBox="1"/>
          <p:nvPr/>
        </p:nvSpPr>
        <p:spPr>
          <a:xfrm>
            <a:off x="540000" y="360000"/>
            <a:ext cx="403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LLM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Deep Learning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928" name="Google Shape;928;p92"/>
          <p:cNvSpPr txBox="1"/>
          <p:nvPr/>
        </p:nvSpPr>
        <p:spPr>
          <a:xfrm>
            <a:off x="4572000" y="1217700"/>
            <a:ext cx="4032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Modelo de inteligencia artificial entrenado con deep learning para entender y generar lenguaje humano a partir de inmensas cantidades de texto.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Utiliza PLN.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92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0" name="Google Shape;930;p92"/>
          <p:cNvSpPr txBox="1"/>
          <p:nvPr/>
        </p:nvSpPr>
        <p:spPr>
          <a:xfrm>
            <a:off x="490200" y="1274075"/>
            <a:ext cx="3680400" cy="27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s-419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 GPT (OpenAI)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s-419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Gemini (Google)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s-419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Llama (de Meta)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s-419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Claude (de Anthropic)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s-419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Mistral (de Mistral AI)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s-419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Falcon (TII Emiratos Árabes Unidos)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s-419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Qwen (de Alibaba Cloud)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s-419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Grok (de xAI)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s-419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Seek (China)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7"/>
          <p:cNvSpPr txBox="1"/>
          <p:nvPr/>
        </p:nvSpPr>
        <p:spPr>
          <a:xfrm>
            <a:off x="4098238" y="-219883"/>
            <a:ext cx="4776600" cy="17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107950" lIns="107950" spcFirstLastPara="1" rIns="107950" wrap="square" tIns="1079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33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Julio Avantt!</a:t>
            </a:r>
            <a:endParaRPr sz="2833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71">
                <a:solidFill>
                  <a:srgbClr val="FFFFFF"/>
                </a:solidFill>
                <a:highlight>
                  <a:srgbClr val="00A0DD"/>
                </a:highlight>
                <a:latin typeface="Viga"/>
                <a:ea typeface="Viga"/>
                <a:cs typeface="Viga"/>
                <a:sym typeface="Viga"/>
              </a:rPr>
              <a:t>MENTOR/MENTORA</a:t>
            </a:r>
            <a:endParaRPr sz="1771">
              <a:solidFill>
                <a:srgbClr val="FFFFFF"/>
              </a:solidFill>
              <a:highlight>
                <a:srgbClr val="00A0DD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15" name="Google Shape;515;p57"/>
          <p:cNvSpPr txBox="1"/>
          <p:nvPr/>
        </p:nvSpPr>
        <p:spPr>
          <a:xfrm>
            <a:off x="4098238" y="1660468"/>
            <a:ext cx="47766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7950" lIns="107950" spcFirstLastPara="1" rIns="107950" wrap="square" tIns="107950">
            <a:normAutofit/>
          </a:bodyPr>
          <a:lstStyle/>
          <a:p>
            <a:pPr indent="-234733" lvl="0" marL="26992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71"/>
              <a:buFont typeface="Roboto"/>
              <a:buChar char="●"/>
            </a:pPr>
            <a:r>
              <a:rPr lang="es-419" sz="157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Soy coder, profesor, creador de contenido, YouTuber, humorista en tiempos difíciles.</a:t>
            </a:r>
            <a:endParaRPr sz="157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34733" lvl="0" marL="26992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71"/>
              <a:buFont typeface="Roboto"/>
              <a:buChar char="●"/>
            </a:pPr>
            <a:r>
              <a:rPr lang="es-419" sz="157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Me apasiona aprender, comprender, enseñar, compartir conocimientos.</a:t>
            </a:r>
            <a:endParaRPr sz="157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34733" lvl="0" marL="26992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71"/>
              <a:buFont typeface="Roboto"/>
              <a:buChar char="●"/>
            </a:pPr>
            <a:r>
              <a:rPr lang="es-419" sz="157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Mi gata se llama Gata.</a:t>
            </a:r>
            <a:endParaRPr sz="157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7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6" name="Google Shape;5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00" y="1049709"/>
            <a:ext cx="4097230" cy="2731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3"/>
          <p:cNvSpPr txBox="1"/>
          <p:nvPr/>
        </p:nvSpPr>
        <p:spPr>
          <a:xfrm>
            <a:off x="540000" y="360000"/>
            <a:ext cx="403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Ramas de la IA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Procesamiento de Lenguaje Natural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936" name="Google Shape;936;p93"/>
          <p:cNvSpPr txBox="1"/>
          <p:nvPr/>
        </p:nvSpPr>
        <p:spPr>
          <a:xfrm>
            <a:off x="540000" y="1440000"/>
            <a:ext cx="4032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Permite que las máquinas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comprendan, interpreten y generen lenguaje humano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, ya sea escrito o hablado.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Ejemplos</a:t>
            </a:r>
            <a:endParaRPr b="1" sz="1200">
              <a:solidFill>
                <a:srgbClr val="0E2C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Detectar la intención en mensajes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Extraer nombres, lugares u otros datos clave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Traducir entre idiomas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Resumir documentos extensos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93" title="Diseño sin título (1).png"/>
          <p:cNvPicPr preferRelativeResize="0"/>
          <p:nvPr/>
        </p:nvPicPr>
        <p:blipFill rotWithShape="1">
          <a:blip r:embed="rId3">
            <a:alphaModFix/>
          </a:blip>
          <a:srcRect b="16870" l="8280" r="6612" t="23155"/>
          <a:stretch/>
        </p:blipFill>
        <p:spPr>
          <a:xfrm>
            <a:off x="5149775" y="1836325"/>
            <a:ext cx="2962162" cy="208735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938" name="Google Shape;938;p93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94"/>
          <p:cNvSpPr txBox="1"/>
          <p:nvPr/>
        </p:nvSpPr>
        <p:spPr>
          <a:xfrm>
            <a:off x="5311201" y="609011"/>
            <a:ext cx="2538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94"/>
          <p:cNvSpPr txBox="1"/>
          <p:nvPr/>
        </p:nvSpPr>
        <p:spPr>
          <a:xfrm>
            <a:off x="540000" y="360000"/>
            <a:ext cx="403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Ramas de la IA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Visión por Computadora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945" name="Google Shape;945;p94"/>
          <p:cNvSpPr txBox="1"/>
          <p:nvPr/>
        </p:nvSpPr>
        <p:spPr>
          <a:xfrm>
            <a:off x="4564500" y="1515896"/>
            <a:ext cx="40320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Analiza y comprende información visual de imágenes y videos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para detectar, segmentar y rastrear objetos o patrones.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Ejemplos</a:t>
            </a:r>
            <a:endParaRPr b="1" sz="1200">
              <a:solidFill>
                <a:srgbClr val="0E2C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Control de calidad en fábricas.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Diagnóstico por imágenes.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Inventario en góndola.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6" name="Google Shape;946;p94" title="Diseño sin título (11).png"/>
          <p:cNvPicPr preferRelativeResize="0"/>
          <p:nvPr/>
        </p:nvPicPr>
        <p:blipFill rotWithShape="1">
          <a:blip r:embed="rId3">
            <a:alphaModFix/>
          </a:blip>
          <a:srcRect b="10052" l="0" r="13681" t="5962"/>
          <a:stretch/>
        </p:blipFill>
        <p:spPr>
          <a:xfrm>
            <a:off x="1246898" y="1703125"/>
            <a:ext cx="2145428" cy="208735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947" name="Google Shape;947;p94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5"/>
          <p:cNvSpPr txBox="1"/>
          <p:nvPr/>
        </p:nvSpPr>
        <p:spPr>
          <a:xfrm>
            <a:off x="5311201" y="609011"/>
            <a:ext cx="2538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95"/>
          <p:cNvSpPr txBox="1"/>
          <p:nvPr/>
        </p:nvSpPr>
        <p:spPr>
          <a:xfrm>
            <a:off x="540000" y="360000"/>
            <a:ext cx="403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Ramas de la IA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Robótica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954" name="Google Shape;954;p95"/>
          <p:cNvSpPr txBox="1"/>
          <p:nvPr/>
        </p:nvSpPr>
        <p:spPr>
          <a:xfrm>
            <a:off x="540000" y="1787400"/>
            <a:ext cx="40320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Combina </a:t>
            </a: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sensores, sistemas de control y algoritmos de IA para percibir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el entorno, planificar acciones y ejecutarlas en el mundo físico.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Ejemplos</a:t>
            </a:r>
            <a:endParaRPr b="1" sz="1200">
              <a:solidFill>
                <a:srgbClr val="0E2C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Robots móviles en depósitos.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Brazos para picking.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Drones de inspección.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5" name="Google Shape;955;p95" title="Diseño sin título (12).png"/>
          <p:cNvPicPr preferRelativeResize="0"/>
          <p:nvPr/>
        </p:nvPicPr>
        <p:blipFill rotWithShape="1">
          <a:blip r:embed="rId3">
            <a:alphaModFix/>
          </a:blip>
          <a:srcRect b="10415" l="4458" r="23051" t="4492"/>
          <a:stretch/>
        </p:blipFill>
        <p:spPr>
          <a:xfrm>
            <a:off x="5664075" y="1584887"/>
            <a:ext cx="1979699" cy="23238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956" name="Google Shape;956;p95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96"/>
          <p:cNvSpPr txBox="1"/>
          <p:nvPr/>
        </p:nvSpPr>
        <p:spPr>
          <a:xfrm>
            <a:off x="5311201" y="571302"/>
            <a:ext cx="2538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96"/>
          <p:cNvSpPr txBox="1"/>
          <p:nvPr/>
        </p:nvSpPr>
        <p:spPr>
          <a:xfrm>
            <a:off x="540000" y="360000"/>
            <a:ext cx="403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Ramas de la IA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Simbólica y Neuro-simbólica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963" name="Google Shape;963;p96"/>
          <p:cNvSpPr txBox="1"/>
          <p:nvPr/>
        </p:nvSpPr>
        <p:spPr>
          <a:xfrm>
            <a:off x="4526775" y="494241"/>
            <a:ext cx="40320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Combina reglas explícitas con técnicas de aprendizaje automático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para lograr sistemas que razonan con explicabilidad y, al mismo tiempo, pueden aprender y generalizar a partir de datos.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Simbólica: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La computadora puede hacer inferencias lógicas a partir de reglas. Pero no aprende de datos, solo aplica lo que se programó.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SI</a:t>
            </a:r>
            <a:r>
              <a:rPr b="1" lang="es-419" sz="1200">
                <a:solidFill>
                  <a:srgbClr val="8068BB"/>
                </a:solidFill>
                <a:latin typeface="Roboto"/>
                <a:ea typeface="Roboto"/>
                <a:cs typeface="Roboto"/>
                <a:sym typeface="Roboto"/>
              </a:rPr>
              <a:t> el paciente tiene fiebre </a:t>
            </a:r>
            <a:r>
              <a:rPr b="1"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b="1" lang="es-419" sz="1200">
                <a:solidFill>
                  <a:srgbClr val="8068BB"/>
                </a:solidFill>
                <a:latin typeface="Roboto"/>
                <a:ea typeface="Roboto"/>
                <a:cs typeface="Roboto"/>
                <a:sym typeface="Roboto"/>
              </a:rPr>
              <a:t> dolor de cabeza, </a:t>
            </a:r>
            <a:r>
              <a:rPr b="1" lang="es-419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ENTONCES</a:t>
            </a:r>
            <a:r>
              <a:rPr b="1" lang="es-419" sz="1200">
                <a:solidFill>
                  <a:srgbClr val="8068BB"/>
                </a:solidFill>
                <a:latin typeface="Roboto"/>
                <a:ea typeface="Roboto"/>
                <a:cs typeface="Roboto"/>
                <a:sym typeface="Roboto"/>
              </a:rPr>
              <a:t> posible gripe.</a:t>
            </a:r>
            <a:endParaRPr b="1" sz="1200">
              <a:solidFill>
                <a:srgbClr val="8068B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Neuro-Simbólica: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Combina aprendizaje automático (redes neuronales) con razonamiento simbólico.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Ejemplos</a:t>
            </a:r>
            <a:endParaRPr b="1" sz="1200">
              <a:solidFill>
                <a:srgbClr val="0E2C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Verificación de cumplimiento normativo.</a:t>
            </a:r>
            <a:b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	Planificación de rutas.</a:t>
            </a:r>
            <a:b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	Diagnóstico asistido.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4" name="Google Shape;964;p96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5" name="Google Shape;965;p96" title="Diseño sin título (13).png"/>
          <p:cNvPicPr preferRelativeResize="0"/>
          <p:nvPr/>
        </p:nvPicPr>
        <p:blipFill rotWithShape="1">
          <a:blip r:embed="rId3">
            <a:alphaModFix/>
          </a:blip>
          <a:srcRect b="7723" l="7816" r="12176" t="8601"/>
          <a:stretch/>
        </p:blipFill>
        <p:spPr>
          <a:xfrm>
            <a:off x="1411975" y="1709074"/>
            <a:ext cx="1995999" cy="208735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97"/>
          <p:cNvSpPr txBox="1"/>
          <p:nvPr/>
        </p:nvSpPr>
        <p:spPr>
          <a:xfrm>
            <a:off x="5311201" y="609011"/>
            <a:ext cx="2538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97"/>
          <p:cNvSpPr txBox="1"/>
          <p:nvPr/>
        </p:nvSpPr>
        <p:spPr>
          <a:xfrm>
            <a:off x="540000" y="360000"/>
            <a:ext cx="403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Ramas de la IA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Multimodal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972" name="Google Shape;972;p97"/>
          <p:cNvSpPr txBox="1"/>
          <p:nvPr/>
        </p:nvSpPr>
        <p:spPr>
          <a:xfrm>
            <a:off x="540000" y="1787400"/>
            <a:ext cx="40320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Integra y procesa múltiples tipos de datos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en un mismo modelo, lo que permite razonar y generar contenido combinando diferentes modalidades.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Ejemplos</a:t>
            </a:r>
            <a:endParaRPr b="1" sz="1200">
              <a:solidFill>
                <a:srgbClr val="0E2C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Asistentes inteligentes.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Diseño asistido.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Documentación automatizada.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3" name="Google Shape;973;p97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4" name="Google Shape;974;p97" title="ChatGPT Image 15 ago 2025, 12_44_11 p.m..png"/>
          <p:cNvPicPr preferRelativeResize="0"/>
          <p:nvPr/>
        </p:nvPicPr>
        <p:blipFill rotWithShape="1">
          <a:blip r:embed="rId3">
            <a:alphaModFix/>
          </a:blip>
          <a:srcRect b="4980" l="3559" r="4469" t="6083"/>
          <a:stretch/>
        </p:blipFill>
        <p:spPr>
          <a:xfrm>
            <a:off x="5569038" y="1703125"/>
            <a:ext cx="2158669" cy="20873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8"/>
          <p:cNvSpPr txBox="1"/>
          <p:nvPr/>
        </p:nvSpPr>
        <p:spPr>
          <a:xfrm>
            <a:off x="5674500" y="1658250"/>
            <a:ext cx="25614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ML supervisado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Lenguaje Natural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Visión por Computadora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Robótica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Simbólica / Neuro-simbólica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Multimodal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0" name="Google Shape;980;p98" title="ChatGPT Image 3 ago 2025, 12_48_11 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477" y="1860100"/>
            <a:ext cx="1530701" cy="153070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981" name="Google Shape;981;p98"/>
          <p:cNvSpPr txBox="1"/>
          <p:nvPr/>
        </p:nvSpPr>
        <p:spPr>
          <a:xfrm>
            <a:off x="540000" y="1658250"/>
            <a:ext cx="34653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Clasificar correos como spam o no spam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Traducir automáticamente mensajes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Detectar defectos en piezas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Organizar productos en un almacén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Planificar rutas de viaje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Asistente que responde preguntas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2" name="Google Shape;982;p98"/>
          <p:cNvSpPr txBox="1"/>
          <p:nvPr/>
        </p:nvSpPr>
        <p:spPr>
          <a:xfrm>
            <a:off x="-5266906" y="311100"/>
            <a:ext cx="1168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98"/>
          <p:cNvSpPr txBox="1"/>
          <p:nvPr/>
        </p:nvSpPr>
        <p:spPr>
          <a:xfrm>
            <a:off x="1106550" y="360000"/>
            <a:ext cx="693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Identifica la rama</a:t>
            </a:r>
            <a:endParaRPr b="0" i="0" sz="900" u="none" cap="none" strike="noStrike">
              <a:solidFill>
                <a:srgbClr val="8068BB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984" name="Google Shape;984;p98"/>
          <p:cNvSpPr/>
          <p:nvPr/>
        </p:nvSpPr>
        <p:spPr>
          <a:xfrm>
            <a:off x="4350903" y="2271600"/>
            <a:ext cx="978000" cy="60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965A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98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6" name="Google Shape;986;p98" title="ChatGPT Image 27 ago 2025, 09_25_52 p.m..png"/>
          <p:cNvPicPr preferRelativeResize="0"/>
          <p:nvPr/>
        </p:nvPicPr>
        <p:blipFill rotWithShape="1">
          <a:blip r:embed="rId4">
            <a:alphaModFix/>
          </a:blip>
          <a:srcRect b="13703" l="10008" r="8158" t="13441"/>
          <a:stretch/>
        </p:blipFill>
        <p:spPr>
          <a:xfrm>
            <a:off x="7795312" y="360000"/>
            <a:ext cx="808689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99"/>
          <p:cNvSpPr txBox="1"/>
          <p:nvPr/>
        </p:nvSpPr>
        <p:spPr>
          <a:xfrm>
            <a:off x="540000" y="360000"/>
            <a:ext cx="40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Tipos de IA</a:t>
            </a:r>
            <a:endParaRPr sz="1500">
              <a:solidFill>
                <a:srgbClr val="0C279F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992" name="Google Shape;992;p99"/>
          <p:cNvSpPr txBox="1"/>
          <p:nvPr/>
        </p:nvSpPr>
        <p:spPr>
          <a:xfrm>
            <a:off x="540000" y="1281622"/>
            <a:ext cx="40320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Por alcance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Débil o estrecha: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Especializada en tareas concretas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General: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Capaz de aprender y razonar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Superinteligente: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Supera la inteligencia humana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3" name="Google Shape;993;p99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4" name="Google Shape;994;p99"/>
          <p:cNvSpPr txBox="1"/>
          <p:nvPr/>
        </p:nvSpPr>
        <p:spPr>
          <a:xfrm>
            <a:off x="4858588" y="1281622"/>
            <a:ext cx="40320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Por paradigma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Simbólica: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Basada en reglas y conocimiento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Aprendizaje automático: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Aprende patrones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Híbrida: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Combina reglas y aprendizaje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5" name="Google Shape;995;p99"/>
          <p:cNvSpPr txBox="1"/>
          <p:nvPr/>
        </p:nvSpPr>
        <p:spPr>
          <a:xfrm>
            <a:off x="540000" y="2721622"/>
            <a:ext cx="40320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0E2C99"/>
                </a:solidFill>
                <a:latin typeface="Roboto"/>
                <a:ea typeface="Roboto"/>
                <a:cs typeface="Roboto"/>
                <a:sym typeface="Roboto"/>
              </a:rPr>
              <a:t>Por capacidades</a:t>
            </a:r>
            <a:endParaRPr b="1" sz="1200">
              <a:solidFill>
                <a:srgbClr val="0E2C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Reactiva: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Responde a estímulos sin memoria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Memoria limitada: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Aprende de datos pasados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Teoría de la mente: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Entiende emociones 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00"/>
          <p:cNvSpPr txBox="1"/>
          <p:nvPr/>
        </p:nvSpPr>
        <p:spPr>
          <a:xfrm>
            <a:off x="2394750" y="758775"/>
            <a:ext cx="43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Roles emergentes</a:t>
            </a:r>
            <a:endParaRPr b="0" i="0" sz="3000" u="none" cap="none" strike="noStrike">
              <a:solidFill>
                <a:srgbClr val="0C27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100"/>
          <p:cNvSpPr txBox="1"/>
          <p:nvPr/>
        </p:nvSpPr>
        <p:spPr>
          <a:xfrm>
            <a:off x="4572000" y="1874800"/>
            <a:ext cx="40320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Científico de datos.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Ingeniero en machine learning.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Especialista en ética de IA.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Diseñador de interacción hombre-máquina.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Entrenador de modelos IA.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2" name="Google Shape;1002;p100" title="Diseño sin título (7).png"/>
          <p:cNvPicPr preferRelativeResize="0"/>
          <p:nvPr/>
        </p:nvPicPr>
        <p:blipFill rotWithShape="1">
          <a:blip r:embed="rId3">
            <a:alphaModFix/>
          </a:blip>
          <a:srcRect b="7009" l="11407" r="9864" t="8637"/>
          <a:stretch/>
        </p:blipFill>
        <p:spPr>
          <a:xfrm>
            <a:off x="1120075" y="1378450"/>
            <a:ext cx="2267349" cy="242940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sp>
        <p:nvSpPr>
          <p:cNvPr id="1003" name="Google Shape;1003;p100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1"/>
          <p:cNvSpPr txBox="1"/>
          <p:nvPr/>
        </p:nvSpPr>
        <p:spPr>
          <a:xfrm>
            <a:off x="2556000" y="849150"/>
            <a:ext cx="40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Consideraciones éticas</a:t>
            </a:r>
            <a:endParaRPr b="0" i="0" sz="3000" u="none" cap="none" strike="noStrike">
              <a:solidFill>
                <a:srgbClr val="0C27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01"/>
          <p:cNvSpPr txBox="1"/>
          <p:nvPr/>
        </p:nvSpPr>
        <p:spPr>
          <a:xfrm>
            <a:off x="2116350" y="1885500"/>
            <a:ext cx="49113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Sesgos en los algoritmos: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Cómo datos o modelos pueden discriminar involuntariamente.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Privacidad de datos: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Riesgos al manejar información personal.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Impacto en el empleo: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Automatización y sustitución de trabajos.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Transparencia y explicabilidad:</a:t>
            </a: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Que las decisiones de la IA sean comprensibles para humanos.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0" name="Google Shape;1010;p101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2"/>
          <p:cNvSpPr txBox="1"/>
          <p:nvPr/>
        </p:nvSpPr>
        <p:spPr>
          <a:xfrm>
            <a:off x="1573350" y="1827900"/>
            <a:ext cx="5997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¿Cómo equilibrar innovación con responsabilidad?</a:t>
            </a:r>
            <a:endParaRPr b="0" i="0" sz="3000" u="none" cap="none" strike="noStrike">
              <a:solidFill>
                <a:srgbClr val="8068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02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7" name="Google Shape;1017;p102" title="ChatGPT Image 27 ago 2025, 09_25_52 p.m..png"/>
          <p:cNvPicPr preferRelativeResize="0"/>
          <p:nvPr/>
        </p:nvPicPr>
        <p:blipFill rotWithShape="1">
          <a:blip r:embed="rId3">
            <a:alphaModFix/>
          </a:blip>
          <a:srcRect b="13703" l="10008" r="8158" t="13441"/>
          <a:stretch/>
        </p:blipFill>
        <p:spPr>
          <a:xfrm>
            <a:off x="7795312" y="360000"/>
            <a:ext cx="808689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8"/>
          <p:cNvSpPr txBox="1"/>
          <p:nvPr/>
        </p:nvSpPr>
        <p:spPr>
          <a:xfrm>
            <a:off x="804613" y="475510"/>
            <a:ext cx="4776600" cy="17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107950" lIns="107950" spcFirstLastPara="1" rIns="107950" wrap="square" tIns="1079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33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Consultas administrativas</a:t>
            </a:r>
            <a:endParaRPr sz="2833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71">
                <a:solidFill>
                  <a:srgbClr val="FFFFFF"/>
                </a:solidFill>
                <a:highlight>
                  <a:srgbClr val="00A0DD"/>
                </a:highlight>
                <a:latin typeface="Viga"/>
                <a:ea typeface="Viga"/>
                <a:cs typeface="Viga"/>
                <a:sym typeface="Viga"/>
              </a:rPr>
              <a:t>Todo lo que un mentor no debería resolver</a:t>
            </a:r>
            <a:endParaRPr sz="1771">
              <a:solidFill>
                <a:srgbClr val="FFFFFF"/>
              </a:solidFill>
              <a:highlight>
                <a:srgbClr val="00A0DD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22" name="Google Shape;522;p58"/>
          <p:cNvSpPr txBox="1"/>
          <p:nvPr/>
        </p:nvSpPr>
        <p:spPr>
          <a:xfrm>
            <a:off x="774438" y="2287987"/>
            <a:ext cx="47766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7950" lIns="107950" spcFirstLastPara="1" rIns="107950" wrap="square" tIns="107950">
            <a:normAutofit lnSpcReduction="20000"/>
          </a:bodyPr>
          <a:lstStyle/>
          <a:p>
            <a:pPr indent="-215683" lvl="0" marL="26992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71"/>
              <a:buFont typeface="Roboto"/>
              <a:buChar char="●"/>
            </a:pPr>
            <a:r>
              <a:rPr lang="es-419" sz="127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Problemas de plataforma.</a:t>
            </a:r>
            <a:endParaRPr sz="127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15683" lvl="0" marL="26992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71"/>
              <a:buFont typeface="Roboto"/>
              <a:buChar char="●"/>
            </a:pPr>
            <a:r>
              <a:rPr lang="es-419" sz="127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Problemas administrativos.</a:t>
            </a:r>
            <a:endParaRPr sz="127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15683" lvl="0" marL="26992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71"/>
              <a:buFont typeface="Roboto"/>
              <a:buChar char="●"/>
            </a:pPr>
            <a:r>
              <a:rPr lang="es-419" sz="127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Problemas de meet.</a:t>
            </a:r>
            <a:endParaRPr sz="127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15683" lvl="0" marL="26992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71"/>
              <a:buFont typeface="Roboto"/>
              <a:buChar char="●"/>
            </a:pPr>
            <a:r>
              <a:rPr lang="es-419" sz="127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Accesos.</a:t>
            </a:r>
            <a:endParaRPr sz="127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15683" lvl="0" marL="26992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71"/>
              <a:buFont typeface="Roboto"/>
              <a:buChar char="●"/>
            </a:pPr>
            <a:r>
              <a:rPr lang="es-419" sz="127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s-419" sz="127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ienen que poder acceder al curso desde el correo que les indicamos en el form de confirmación de vacante.</a:t>
            </a:r>
            <a:endParaRPr sz="127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15683" lvl="0" marL="26992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71"/>
              <a:buFont typeface="Roboto"/>
              <a:buChar char="●"/>
            </a:pPr>
            <a:r>
              <a:rPr lang="es-419" sz="127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Se toma el huso horario de la capital del país.</a:t>
            </a:r>
            <a:endParaRPr sz="127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7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69927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7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7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58"/>
          <p:cNvSpPr txBox="1"/>
          <p:nvPr/>
        </p:nvSpPr>
        <p:spPr>
          <a:xfrm>
            <a:off x="804625" y="292134"/>
            <a:ext cx="8053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300">
                <a:solidFill>
                  <a:srgbClr val="595959"/>
                </a:solidFill>
              </a:rPr>
              <a:t>Vean el onboarding.</a:t>
            </a:r>
            <a:endParaRPr b="1" sz="23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A0D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300">
                <a:solidFill>
                  <a:srgbClr val="00A0DD"/>
                </a:solidFill>
              </a:rPr>
              <a:t>Contacto administración: </a:t>
            </a:r>
            <a:r>
              <a:rPr b="1" lang="es-419" sz="2300">
                <a:solidFill>
                  <a:srgbClr val="00A0DD"/>
                </a:solidFill>
              </a:rPr>
              <a:t>educacion@guayerd.com</a:t>
            </a:r>
            <a:endParaRPr b="1" sz="2300">
              <a:solidFill>
                <a:srgbClr val="00A0DD"/>
              </a:solidFill>
            </a:endParaRPr>
          </a:p>
        </p:txBody>
      </p:sp>
      <p:pic>
        <p:nvPicPr>
          <p:cNvPr id="524" name="Google Shape;524;p58" title="o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350" y="1496427"/>
            <a:ext cx="2526650" cy="25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03"/>
          <p:cNvSpPr txBox="1"/>
          <p:nvPr/>
        </p:nvSpPr>
        <p:spPr>
          <a:xfrm>
            <a:off x="2394750" y="817200"/>
            <a:ext cx="435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30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Tendencias recientes</a:t>
            </a:r>
            <a:endParaRPr sz="3000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419" sz="1500">
                <a:solidFill>
                  <a:srgbClr val="FDFDFD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rPr>
              <a:t>2025</a:t>
            </a:r>
            <a:endParaRPr sz="1500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023" name="Google Shape;1023;p103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4" name="Google Shape;1024;p103"/>
          <p:cNvSpPr txBox="1"/>
          <p:nvPr/>
        </p:nvSpPr>
        <p:spPr>
          <a:xfrm>
            <a:off x="2667300" y="1838969"/>
            <a:ext cx="38094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Avances en IA generativa (texto, imagen, video).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Integración de IA en dispositivos IoT (algoritmos en sensores y aparatos).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Regulaciones europeas de IA en implementación.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25" name="Google Shape;1025;p103"/>
          <p:cNvGrpSpPr/>
          <p:nvPr/>
        </p:nvGrpSpPr>
        <p:grpSpPr>
          <a:xfrm>
            <a:off x="5690392" y="3231182"/>
            <a:ext cx="786299" cy="428549"/>
            <a:chOff x="7612575" y="3239025"/>
            <a:chExt cx="786299" cy="428549"/>
          </a:xfrm>
        </p:grpSpPr>
        <p:pic>
          <p:nvPicPr>
            <p:cNvPr id="1026" name="Google Shape;1026;p103" title="ChatGPT Image 5 ago 2025, 01_16_43 p.m..png"/>
            <p:cNvPicPr preferRelativeResize="0"/>
            <p:nvPr/>
          </p:nvPicPr>
          <p:blipFill rotWithShape="1">
            <a:blip r:embed="rId3">
              <a:alphaModFix/>
            </a:blip>
            <a:srcRect b="26375" l="6391" r="6287" t="26032"/>
            <a:stretch/>
          </p:blipFill>
          <p:spPr>
            <a:xfrm>
              <a:off x="7612575" y="3239025"/>
              <a:ext cx="786299" cy="428549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  <p:sp>
          <p:nvSpPr>
            <p:cNvPr id="1027" name="Google Shape;1027;p103"/>
            <p:cNvSpPr txBox="1"/>
            <p:nvPr/>
          </p:nvSpPr>
          <p:spPr>
            <a:xfrm>
              <a:off x="7720275" y="3268638"/>
              <a:ext cx="570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200">
                  <a:solidFill>
                    <a:srgbClr val="FDFDFD"/>
                  </a:solidFill>
                  <a:uFill>
                    <a:noFill/>
                  </a:uFill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+info</a:t>
              </a:r>
              <a:endParaRPr b="1" sz="1200">
                <a:solidFill>
                  <a:srgbClr val="FDFDFD"/>
                </a:solidFill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Google Shape;1032;p104"/>
          <p:cNvGrpSpPr/>
          <p:nvPr/>
        </p:nvGrpSpPr>
        <p:grpSpPr>
          <a:xfrm>
            <a:off x="2052000" y="1490788"/>
            <a:ext cx="5040000" cy="1650974"/>
            <a:chOff x="2052000" y="1746251"/>
            <a:chExt cx="5040000" cy="1650974"/>
          </a:xfrm>
        </p:grpSpPr>
        <p:sp>
          <p:nvSpPr>
            <p:cNvPr id="1033" name="Google Shape;1033;p104"/>
            <p:cNvSpPr txBox="1"/>
            <p:nvPr/>
          </p:nvSpPr>
          <p:spPr>
            <a:xfrm>
              <a:off x="2052000" y="2635225"/>
              <a:ext cx="50400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5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La IA está transformando el presente</a:t>
              </a:r>
              <a:r>
                <a:rPr lang="es-419" sz="15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, entenderla y usarla con ética definirá nuestro futuro.</a:t>
              </a:r>
              <a:endParaRPr sz="15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34" name="Google Shape;1034;p104" title="ChatGPT Image 1 ago 2025, 02_44_01 p.m.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27524" y="1746251"/>
              <a:ext cx="888975" cy="888975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1035" name="Google Shape;1035;p104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05"/>
          <p:cNvSpPr txBox="1"/>
          <p:nvPr/>
        </p:nvSpPr>
        <p:spPr>
          <a:xfrm>
            <a:off x="1573350" y="741000"/>
            <a:ext cx="59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3000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Usos y riesgos de la IA</a:t>
            </a:r>
            <a:endParaRPr b="0" i="0" sz="3000" u="none" cap="none" strike="noStrike">
              <a:solidFill>
                <a:srgbClr val="8068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105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Introducción IA 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105"/>
          <p:cNvSpPr txBox="1"/>
          <p:nvPr/>
        </p:nvSpPr>
        <p:spPr>
          <a:xfrm>
            <a:off x="4572000" y="1972975"/>
            <a:ext cx="33366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Para cada caso, escribe en pocas palabras: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Rama de IA que predomina.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Beneficio principal que aporta.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Riesgo ético o limitación a considerar.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105"/>
          <p:cNvSpPr txBox="1"/>
          <p:nvPr/>
        </p:nvSpPr>
        <p:spPr>
          <a:xfrm>
            <a:off x="540000" y="1972975"/>
            <a:ext cx="31857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Analiza los siguientes casos de uso:</a:t>
            </a:r>
            <a:endParaRPr b="1"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Diagnóstico médico asistido por IA.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Vehículos autónomos.</a:t>
            </a:r>
            <a:endParaRPr sz="1200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lang="es-419" sz="1200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ChatGPT en educación.</a:t>
            </a:r>
            <a:endParaRPr/>
          </a:p>
        </p:txBody>
      </p:sp>
      <p:pic>
        <p:nvPicPr>
          <p:cNvPr id="1044" name="Google Shape;1044;p105" title="ChatGPT Image 27 ago 2025, 09_28_26 p.m..png"/>
          <p:cNvPicPr preferRelativeResize="0"/>
          <p:nvPr/>
        </p:nvPicPr>
        <p:blipFill rotWithShape="1">
          <a:blip r:embed="rId3">
            <a:alphaModFix/>
          </a:blip>
          <a:srcRect b="14102" l="10803" r="9350" t="13574"/>
          <a:stretch/>
        </p:blipFill>
        <p:spPr>
          <a:xfrm>
            <a:off x="7809113" y="360000"/>
            <a:ext cx="794888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06"/>
          <p:cNvSpPr txBox="1"/>
          <p:nvPr/>
        </p:nvSpPr>
        <p:spPr>
          <a:xfrm>
            <a:off x="4572000" y="1948350"/>
            <a:ext cx="4032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fue lo más útil de la clase?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parte te costó más?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te gustaría repasar o reforzar?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50" name="Google Shape;1050;p106"/>
          <p:cNvGrpSpPr/>
          <p:nvPr/>
        </p:nvGrpSpPr>
        <p:grpSpPr>
          <a:xfrm>
            <a:off x="1254275" y="1427787"/>
            <a:ext cx="2577300" cy="2287925"/>
            <a:chOff x="1254275" y="1820275"/>
            <a:chExt cx="2577300" cy="2287925"/>
          </a:xfrm>
        </p:grpSpPr>
        <p:pic>
          <p:nvPicPr>
            <p:cNvPr id="1051" name="Google Shape;1051;p106" title="ChatGPT Image 1 ago 2025, 10_45_33 a.m..png"/>
            <p:cNvPicPr preferRelativeResize="0"/>
            <p:nvPr/>
          </p:nvPicPr>
          <p:blipFill rotWithShape="1">
            <a:blip r:embed="rId3">
              <a:alphaModFix/>
            </a:blip>
            <a:srcRect b="7794" l="23470" r="20818" t="11936"/>
            <a:stretch/>
          </p:blipFill>
          <p:spPr>
            <a:xfrm>
              <a:off x="2038151" y="1820275"/>
              <a:ext cx="1009549" cy="1454525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30000"/>
                </a:srgbClr>
              </a:outerShdw>
            </a:effectLst>
          </p:spPr>
        </p:pic>
        <p:sp>
          <p:nvSpPr>
            <p:cNvPr id="1052" name="Google Shape;1052;p106"/>
            <p:cNvSpPr txBox="1"/>
            <p:nvPr/>
          </p:nvSpPr>
          <p:spPr>
            <a:xfrm>
              <a:off x="1254275" y="3231000"/>
              <a:ext cx="25773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419" sz="3000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Retro</a:t>
              </a:r>
              <a:endParaRPr b="0" i="0" sz="30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s-419" sz="1500">
                  <a:solidFill>
                    <a:srgbClr val="FFFFFF"/>
                  </a:solidFill>
                  <a:highlight>
                    <a:srgbClr val="00EBB5"/>
                  </a:highlight>
                  <a:latin typeface="Viga"/>
                  <a:ea typeface="Viga"/>
                  <a:cs typeface="Viga"/>
                  <a:sym typeface="Viga"/>
                </a:rPr>
                <a:t>¿Cómo nos vamos?</a:t>
              </a:r>
              <a:endParaRPr sz="1500">
                <a:solidFill>
                  <a:srgbClr val="FFFFFF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59"/>
          <p:cNvGrpSpPr/>
          <p:nvPr/>
        </p:nvGrpSpPr>
        <p:grpSpPr>
          <a:xfrm>
            <a:off x="6134389" y="1439038"/>
            <a:ext cx="2469611" cy="1264425"/>
            <a:chOff x="6314401" y="1800000"/>
            <a:chExt cx="2469611" cy="1264425"/>
          </a:xfrm>
        </p:grpSpPr>
        <p:grpSp>
          <p:nvGrpSpPr>
            <p:cNvPr id="530" name="Google Shape;530;p59"/>
            <p:cNvGrpSpPr/>
            <p:nvPr/>
          </p:nvGrpSpPr>
          <p:grpSpPr>
            <a:xfrm>
              <a:off x="6314401" y="1800000"/>
              <a:ext cx="2188211" cy="977400"/>
              <a:chOff x="6371039" y="1655825"/>
              <a:chExt cx="2188211" cy="977400"/>
            </a:xfrm>
          </p:grpSpPr>
          <p:sp>
            <p:nvSpPr>
              <p:cNvPr id="531" name="Google Shape;531;p59"/>
              <p:cNvSpPr/>
              <p:nvPr/>
            </p:nvSpPr>
            <p:spPr>
              <a:xfrm flipH="1">
                <a:off x="6371050" y="1655825"/>
                <a:ext cx="2188200" cy="977400"/>
              </a:xfrm>
              <a:prstGeom prst="roundRect">
                <a:avLst>
                  <a:gd fmla="val 5742" name="adj"/>
                </a:avLst>
              </a:prstGeom>
              <a:solidFill>
                <a:srgbClr val="FDFDFD"/>
              </a:solidFill>
              <a:ln cap="flat" cmpd="sng" w="14300">
                <a:solidFill>
                  <a:srgbClr val="2D2E27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381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59"/>
              <p:cNvSpPr txBox="1"/>
              <p:nvPr/>
            </p:nvSpPr>
            <p:spPr>
              <a:xfrm flipH="1">
                <a:off x="6445000" y="1655825"/>
                <a:ext cx="20403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D2E27"/>
                  </a:buClr>
                  <a:buSzPts val="1100"/>
                  <a:buFont typeface="Arial"/>
                  <a:buNone/>
                </a:pPr>
                <a:r>
                  <a:rPr b="1" i="0" lang="es-419" sz="1500" u="none" cap="none" strike="noStrike">
                    <a:solidFill>
                      <a:srgbClr val="00A0DD"/>
                    </a:solidFill>
                    <a:latin typeface="Viga"/>
                    <a:ea typeface="Viga"/>
                    <a:cs typeface="Viga"/>
                    <a:sym typeface="Viga"/>
                  </a:rPr>
                  <a:t>COLABORACIÓN</a:t>
                </a:r>
                <a:endParaRPr b="1" i="0" sz="1500" u="none" cap="none" strike="noStrike">
                  <a:solidFill>
                    <a:srgbClr val="00A0DD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  <p:sp>
            <p:nvSpPr>
              <p:cNvPr id="533" name="Google Shape;533;p59"/>
              <p:cNvSpPr txBox="1"/>
              <p:nvPr/>
            </p:nvSpPr>
            <p:spPr>
              <a:xfrm flipH="1">
                <a:off x="6371039" y="1992138"/>
                <a:ext cx="21882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s-419" sz="1200" u="none" cap="none" strike="noStrike">
                    <a:solidFill>
                      <a:srgbClr val="2D2E27"/>
                    </a:solidFill>
                    <a:latin typeface="Roboto"/>
                    <a:ea typeface="Roboto"/>
                    <a:cs typeface="Roboto"/>
                    <a:sym typeface="Roboto"/>
                  </a:rPr>
                  <a:t>Aprender con y de otras personas</a:t>
                </a:r>
                <a:endParaRPr b="0" i="0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34" name="Google Shape;534;p59"/>
            <p:cNvSpPr/>
            <p:nvPr/>
          </p:nvSpPr>
          <p:spPr>
            <a:xfrm rot="-5400000">
              <a:off x="8182963" y="2463375"/>
              <a:ext cx="601200" cy="600900"/>
            </a:xfrm>
            <a:prstGeom prst="ellipse">
              <a:avLst/>
            </a:prstGeom>
            <a:solidFill>
              <a:srgbClr val="8068BB">
                <a:alpha val="89020"/>
              </a:srgbClr>
            </a:solidFill>
            <a:ln cap="flat" cmpd="sng" w="14300">
              <a:solidFill>
                <a:srgbClr val="2D2E2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400000" dist="33338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5" name="Google Shape;535;p59"/>
            <p:cNvGrpSpPr/>
            <p:nvPr/>
          </p:nvGrpSpPr>
          <p:grpSpPr>
            <a:xfrm>
              <a:off x="8306644" y="2592736"/>
              <a:ext cx="353645" cy="342179"/>
              <a:chOff x="-32568800" y="3232000"/>
              <a:chExt cx="291450" cy="282000"/>
            </a:xfrm>
          </p:grpSpPr>
          <p:sp>
            <p:nvSpPr>
              <p:cNvPr id="536" name="Google Shape;536;p59"/>
              <p:cNvSpPr/>
              <p:nvPr/>
            </p:nvSpPr>
            <p:spPr>
              <a:xfrm>
                <a:off x="-32545150" y="3232000"/>
                <a:ext cx="244175" cy="246550"/>
              </a:xfrm>
              <a:custGeom>
                <a:rect b="b" l="l" r="r" t="t"/>
                <a:pathLst>
                  <a:path extrusionOk="0" h="9862" w="9767">
                    <a:moveTo>
                      <a:pt x="4883" y="1"/>
                    </a:moveTo>
                    <a:cubicBezTo>
                      <a:pt x="4505" y="1"/>
                      <a:pt x="4222" y="316"/>
                      <a:pt x="4222" y="662"/>
                    </a:cubicBezTo>
                    <a:lnTo>
                      <a:pt x="4222" y="4128"/>
                    </a:lnTo>
                    <a:cubicBezTo>
                      <a:pt x="4159" y="4033"/>
                      <a:pt x="2899" y="1859"/>
                      <a:pt x="2772" y="1702"/>
                    </a:cubicBezTo>
                    <a:cubicBezTo>
                      <a:pt x="2639" y="1479"/>
                      <a:pt x="2394" y="1350"/>
                      <a:pt x="2151" y="1350"/>
                    </a:cubicBezTo>
                    <a:cubicBezTo>
                      <a:pt x="2051" y="1350"/>
                      <a:pt x="1951" y="1372"/>
                      <a:pt x="1859" y="1418"/>
                    </a:cubicBezTo>
                    <a:cubicBezTo>
                      <a:pt x="1512" y="1576"/>
                      <a:pt x="1386" y="2017"/>
                      <a:pt x="1544" y="2332"/>
                    </a:cubicBezTo>
                    <a:cubicBezTo>
                      <a:pt x="1544" y="2363"/>
                      <a:pt x="2804" y="4947"/>
                      <a:pt x="2836" y="4947"/>
                    </a:cubicBezTo>
                    <a:cubicBezTo>
                      <a:pt x="3434" y="4947"/>
                      <a:pt x="5261" y="4947"/>
                      <a:pt x="5261" y="6617"/>
                    </a:cubicBezTo>
                    <a:cubicBezTo>
                      <a:pt x="5261" y="6806"/>
                      <a:pt x="5104" y="6963"/>
                      <a:pt x="4883" y="6963"/>
                    </a:cubicBezTo>
                    <a:cubicBezTo>
                      <a:pt x="4694" y="6963"/>
                      <a:pt x="4537" y="6806"/>
                      <a:pt x="4537" y="6617"/>
                    </a:cubicBezTo>
                    <a:cubicBezTo>
                      <a:pt x="4537" y="6018"/>
                      <a:pt x="4253" y="5640"/>
                      <a:pt x="3056" y="5608"/>
                    </a:cubicBezTo>
                    <a:cubicBezTo>
                      <a:pt x="3056" y="5608"/>
                      <a:pt x="1260" y="4254"/>
                      <a:pt x="1197" y="4191"/>
                    </a:cubicBezTo>
                    <a:cubicBezTo>
                      <a:pt x="1060" y="4084"/>
                      <a:pt x="901" y="4029"/>
                      <a:pt x="745" y="4029"/>
                    </a:cubicBezTo>
                    <a:cubicBezTo>
                      <a:pt x="578" y="4029"/>
                      <a:pt x="414" y="4092"/>
                      <a:pt x="284" y="4222"/>
                    </a:cubicBezTo>
                    <a:cubicBezTo>
                      <a:pt x="0" y="4506"/>
                      <a:pt x="0" y="4915"/>
                      <a:pt x="284" y="5199"/>
                    </a:cubicBezTo>
                    <a:lnTo>
                      <a:pt x="1859" y="6774"/>
                    </a:lnTo>
                    <a:cubicBezTo>
                      <a:pt x="2048" y="6963"/>
                      <a:pt x="2142" y="7215"/>
                      <a:pt x="2142" y="7436"/>
                    </a:cubicBezTo>
                    <a:cubicBezTo>
                      <a:pt x="2142" y="8034"/>
                      <a:pt x="2520" y="8538"/>
                      <a:pt x="3088" y="8759"/>
                    </a:cubicBezTo>
                    <a:cubicBezTo>
                      <a:pt x="3245" y="8790"/>
                      <a:pt x="3371" y="8948"/>
                      <a:pt x="3434" y="9074"/>
                    </a:cubicBezTo>
                    <a:cubicBezTo>
                      <a:pt x="2426" y="8979"/>
                      <a:pt x="1260" y="8790"/>
                      <a:pt x="1103" y="8475"/>
                    </a:cubicBezTo>
                    <a:cubicBezTo>
                      <a:pt x="1103" y="8475"/>
                      <a:pt x="1197" y="8349"/>
                      <a:pt x="1638" y="8192"/>
                    </a:cubicBezTo>
                    <a:cubicBezTo>
                      <a:pt x="1544" y="8003"/>
                      <a:pt x="1481" y="7751"/>
                      <a:pt x="1481" y="7530"/>
                    </a:cubicBezTo>
                    <a:cubicBezTo>
                      <a:pt x="756" y="7782"/>
                      <a:pt x="441" y="8066"/>
                      <a:pt x="441" y="8475"/>
                    </a:cubicBezTo>
                    <a:cubicBezTo>
                      <a:pt x="441" y="9641"/>
                      <a:pt x="3718" y="9862"/>
                      <a:pt x="4883" y="9862"/>
                    </a:cubicBezTo>
                    <a:cubicBezTo>
                      <a:pt x="6081" y="9862"/>
                      <a:pt x="9357" y="9641"/>
                      <a:pt x="9357" y="8475"/>
                    </a:cubicBezTo>
                    <a:cubicBezTo>
                      <a:pt x="9357" y="8066"/>
                      <a:pt x="8979" y="7751"/>
                      <a:pt x="8317" y="7530"/>
                    </a:cubicBezTo>
                    <a:cubicBezTo>
                      <a:pt x="8317" y="7782"/>
                      <a:pt x="8286" y="8003"/>
                      <a:pt x="8160" y="8192"/>
                    </a:cubicBezTo>
                    <a:cubicBezTo>
                      <a:pt x="8286" y="8255"/>
                      <a:pt x="8349" y="8286"/>
                      <a:pt x="8443" y="8318"/>
                    </a:cubicBezTo>
                    <a:lnTo>
                      <a:pt x="8664" y="8444"/>
                    </a:lnTo>
                    <a:cubicBezTo>
                      <a:pt x="8475" y="8790"/>
                      <a:pt x="7372" y="8948"/>
                      <a:pt x="6364" y="9074"/>
                    </a:cubicBezTo>
                    <a:cubicBezTo>
                      <a:pt x="6427" y="8979"/>
                      <a:pt x="6553" y="8885"/>
                      <a:pt x="6711" y="8822"/>
                    </a:cubicBezTo>
                    <a:cubicBezTo>
                      <a:pt x="7246" y="8633"/>
                      <a:pt x="7656" y="8129"/>
                      <a:pt x="7656" y="7530"/>
                    </a:cubicBezTo>
                    <a:lnTo>
                      <a:pt x="7656" y="6428"/>
                    </a:lnTo>
                    <a:lnTo>
                      <a:pt x="9515" y="4569"/>
                    </a:lnTo>
                    <a:cubicBezTo>
                      <a:pt x="9767" y="4317"/>
                      <a:pt x="9767" y="3876"/>
                      <a:pt x="9515" y="3592"/>
                    </a:cubicBezTo>
                    <a:cubicBezTo>
                      <a:pt x="9373" y="3450"/>
                      <a:pt x="9192" y="3379"/>
                      <a:pt x="9010" y="3379"/>
                    </a:cubicBezTo>
                    <a:cubicBezTo>
                      <a:pt x="8829" y="3379"/>
                      <a:pt x="8648" y="3450"/>
                      <a:pt x="8506" y="3592"/>
                    </a:cubicBezTo>
                    <a:cubicBezTo>
                      <a:pt x="8191" y="3876"/>
                      <a:pt x="7498" y="4411"/>
                      <a:pt x="7026" y="4789"/>
                    </a:cubicBezTo>
                    <a:cubicBezTo>
                      <a:pt x="7089" y="4663"/>
                      <a:pt x="8191" y="2426"/>
                      <a:pt x="8254" y="2332"/>
                    </a:cubicBezTo>
                    <a:cubicBezTo>
                      <a:pt x="8412" y="1985"/>
                      <a:pt x="8286" y="1576"/>
                      <a:pt x="7939" y="1418"/>
                    </a:cubicBezTo>
                    <a:cubicBezTo>
                      <a:pt x="7847" y="1372"/>
                      <a:pt x="7747" y="1350"/>
                      <a:pt x="7647" y="1350"/>
                    </a:cubicBezTo>
                    <a:cubicBezTo>
                      <a:pt x="7404" y="1350"/>
                      <a:pt x="7159" y="1479"/>
                      <a:pt x="7026" y="1702"/>
                    </a:cubicBezTo>
                    <a:cubicBezTo>
                      <a:pt x="6900" y="1859"/>
                      <a:pt x="5639" y="4033"/>
                      <a:pt x="5576" y="4128"/>
                    </a:cubicBezTo>
                    <a:lnTo>
                      <a:pt x="5576" y="662"/>
                    </a:lnTo>
                    <a:cubicBezTo>
                      <a:pt x="5576" y="284"/>
                      <a:pt x="5261" y="1"/>
                      <a:pt x="4883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59"/>
              <p:cNvSpPr/>
              <p:nvPr/>
            </p:nvSpPr>
            <p:spPr>
              <a:xfrm>
                <a:off x="-32568800" y="3392675"/>
                <a:ext cx="291450" cy="121325"/>
              </a:xfrm>
              <a:custGeom>
                <a:rect b="b" l="l" r="r" t="t"/>
                <a:pathLst>
                  <a:path extrusionOk="0" h="4853" w="11658">
                    <a:moveTo>
                      <a:pt x="9578" y="1"/>
                    </a:moveTo>
                    <a:lnTo>
                      <a:pt x="9263" y="316"/>
                    </a:lnTo>
                    <a:lnTo>
                      <a:pt x="9263" y="631"/>
                    </a:lnTo>
                    <a:cubicBezTo>
                      <a:pt x="10335" y="1040"/>
                      <a:pt x="10965" y="1576"/>
                      <a:pt x="10965" y="2143"/>
                    </a:cubicBezTo>
                    <a:cubicBezTo>
                      <a:pt x="10965" y="3119"/>
                      <a:pt x="8885" y="4191"/>
                      <a:pt x="5829" y="4191"/>
                    </a:cubicBezTo>
                    <a:cubicBezTo>
                      <a:pt x="2805" y="4191"/>
                      <a:pt x="726" y="3119"/>
                      <a:pt x="726" y="2143"/>
                    </a:cubicBezTo>
                    <a:cubicBezTo>
                      <a:pt x="726" y="1607"/>
                      <a:pt x="1261" y="1103"/>
                      <a:pt x="2175" y="725"/>
                    </a:cubicBezTo>
                    <a:lnTo>
                      <a:pt x="1671" y="190"/>
                    </a:lnTo>
                    <a:cubicBezTo>
                      <a:pt x="631" y="725"/>
                      <a:pt x="1" y="1387"/>
                      <a:pt x="1" y="2111"/>
                    </a:cubicBezTo>
                    <a:cubicBezTo>
                      <a:pt x="1" y="3655"/>
                      <a:pt x="2584" y="4852"/>
                      <a:pt x="5829" y="4852"/>
                    </a:cubicBezTo>
                    <a:cubicBezTo>
                      <a:pt x="9106" y="4852"/>
                      <a:pt x="11658" y="3624"/>
                      <a:pt x="11658" y="2111"/>
                    </a:cubicBezTo>
                    <a:cubicBezTo>
                      <a:pt x="11658" y="1261"/>
                      <a:pt x="10870" y="505"/>
                      <a:pt x="9578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8" name="Google Shape;538;p59"/>
          <p:cNvGrpSpPr/>
          <p:nvPr/>
        </p:nvGrpSpPr>
        <p:grpSpPr>
          <a:xfrm>
            <a:off x="6134413" y="3052663"/>
            <a:ext cx="2469575" cy="1264425"/>
            <a:chOff x="6371050" y="3277875"/>
            <a:chExt cx="2469575" cy="1264425"/>
          </a:xfrm>
        </p:grpSpPr>
        <p:grpSp>
          <p:nvGrpSpPr>
            <p:cNvPr id="539" name="Google Shape;539;p59"/>
            <p:cNvGrpSpPr/>
            <p:nvPr/>
          </p:nvGrpSpPr>
          <p:grpSpPr>
            <a:xfrm>
              <a:off x="6371050" y="3277875"/>
              <a:ext cx="2188200" cy="977400"/>
              <a:chOff x="6371050" y="3277875"/>
              <a:chExt cx="2188200" cy="977400"/>
            </a:xfrm>
          </p:grpSpPr>
          <p:sp>
            <p:nvSpPr>
              <p:cNvPr id="540" name="Google Shape;540;p59"/>
              <p:cNvSpPr/>
              <p:nvPr/>
            </p:nvSpPr>
            <p:spPr>
              <a:xfrm flipH="1">
                <a:off x="6371050" y="3277875"/>
                <a:ext cx="2188200" cy="977400"/>
              </a:xfrm>
              <a:prstGeom prst="roundRect">
                <a:avLst>
                  <a:gd fmla="val 5742" name="adj"/>
                </a:avLst>
              </a:prstGeom>
              <a:solidFill>
                <a:srgbClr val="FDFDFD"/>
              </a:solidFill>
              <a:ln cap="flat" cmpd="sng" w="14300">
                <a:solidFill>
                  <a:srgbClr val="2D2E27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381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59"/>
              <p:cNvSpPr txBox="1"/>
              <p:nvPr/>
            </p:nvSpPr>
            <p:spPr>
              <a:xfrm flipH="1">
                <a:off x="6548125" y="3277875"/>
                <a:ext cx="18261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1" i="0" lang="es-419" sz="1500" u="none" cap="none" strike="noStrike">
                    <a:solidFill>
                      <a:srgbClr val="00A0DD"/>
                    </a:solidFill>
                    <a:latin typeface="Viga"/>
                    <a:ea typeface="Viga"/>
                    <a:cs typeface="Viga"/>
                    <a:sym typeface="Viga"/>
                  </a:rPr>
                  <a:t>COMPROMISO</a:t>
                </a:r>
                <a:endParaRPr b="1" i="0" sz="1500" u="none" cap="none" strike="noStrike">
                  <a:solidFill>
                    <a:srgbClr val="00A0DD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  <p:sp>
            <p:nvSpPr>
              <p:cNvPr id="542" name="Google Shape;542;p59"/>
              <p:cNvSpPr txBox="1"/>
              <p:nvPr/>
            </p:nvSpPr>
            <p:spPr>
              <a:xfrm flipH="1">
                <a:off x="6371125" y="3629163"/>
                <a:ext cx="21801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s-419" sz="1200" u="none" cap="none" strike="noStrike">
                    <a:solidFill>
                      <a:srgbClr val="2D2E27"/>
                    </a:solidFill>
                    <a:latin typeface="Roboto"/>
                    <a:ea typeface="Roboto"/>
                    <a:cs typeface="Roboto"/>
                    <a:sym typeface="Roboto"/>
                  </a:rPr>
                  <a:t>Asistencia,atención </a:t>
                </a:r>
                <a:endParaRPr b="0" i="0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s-419" sz="1200" u="none" cap="none" strike="noStrike">
                    <a:solidFill>
                      <a:srgbClr val="2D2E27"/>
                    </a:solidFill>
                    <a:latin typeface="Roboto"/>
                    <a:ea typeface="Roboto"/>
                    <a:cs typeface="Roboto"/>
                    <a:sym typeface="Roboto"/>
                  </a:rPr>
                  <a:t>y puntualidad</a:t>
                </a:r>
                <a:endParaRPr b="0" i="0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43" name="Google Shape;543;p59"/>
            <p:cNvSpPr/>
            <p:nvPr/>
          </p:nvSpPr>
          <p:spPr>
            <a:xfrm rot="-5400000">
              <a:off x="8239575" y="3941250"/>
              <a:ext cx="601200" cy="600900"/>
            </a:xfrm>
            <a:prstGeom prst="ellipse">
              <a:avLst/>
            </a:prstGeom>
            <a:solidFill>
              <a:srgbClr val="8068BB">
                <a:alpha val="89020"/>
              </a:srgbClr>
            </a:solidFill>
            <a:ln cap="flat" cmpd="sng" w="14300">
              <a:solidFill>
                <a:srgbClr val="2D2E2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400000" dist="33338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4" name="Google Shape;544;p59"/>
            <p:cNvGrpSpPr/>
            <p:nvPr/>
          </p:nvGrpSpPr>
          <p:grpSpPr>
            <a:xfrm>
              <a:off x="8376306" y="4067383"/>
              <a:ext cx="327739" cy="348631"/>
              <a:chOff x="5364750" y="3235150"/>
              <a:chExt cx="277275" cy="294950"/>
            </a:xfrm>
          </p:grpSpPr>
          <p:sp>
            <p:nvSpPr>
              <p:cNvPr id="545" name="Google Shape;545;p59"/>
              <p:cNvSpPr/>
              <p:nvPr/>
            </p:nvSpPr>
            <p:spPr>
              <a:xfrm>
                <a:off x="5502600" y="3235150"/>
                <a:ext cx="17350" cy="44125"/>
              </a:xfrm>
              <a:custGeom>
                <a:rect b="b" l="l" r="r" t="t"/>
                <a:pathLst>
                  <a:path extrusionOk="0" h="1765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1418"/>
                    </a:lnTo>
                    <a:cubicBezTo>
                      <a:pt x="0" y="1607"/>
                      <a:pt x="158" y="1765"/>
                      <a:pt x="347" y="1765"/>
                    </a:cubicBezTo>
                    <a:cubicBezTo>
                      <a:pt x="536" y="1765"/>
                      <a:pt x="693" y="1607"/>
                      <a:pt x="693" y="1418"/>
                    </a:cubicBezTo>
                    <a:lnTo>
                      <a:pt x="693" y="347"/>
                    </a:ln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CF4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59"/>
              <p:cNvSpPr/>
              <p:nvPr/>
            </p:nvSpPr>
            <p:spPr>
              <a:xfrm>
                <a:off x="5555375" y="3253850"/>
                <a:ext cx="35450" cy="34100"/>
              </a:xfrm>
              <a:custGeom>
                <a:rect b="b" l="l" r="r" t="t"/>
                <a:pathLst>
                  <a:path extrusionOk="0" h="1364" w="1418">
                    <a:moveTo>
                      <a:pt x="1071" y="1"/>
                    </a:moveTo>
                    <a:cubicBezTo>
                      <a:pt x="977" y="1"/>
                      <a:pt x="882" y="24"/>
                      <a:pt x="819" y="72"/>
                    </a:cubicBezTo>
                    <a:lnTo>
                      <a:pt x="126" y="796"/>
                    </a:lnTo>
                    <a:cubicBezTo>
                      <a:pt x="0" y="922"/>
                      <a:pt x="0" y="1143"/>
                      <a:pt x="126" y="1269"/>
                    </a:cubicBezTo>
                    <a:cubicBezTo>
                      <a:pt x="189" y="1332"/>
                      <a:pt x="268" y="1363"/>
                      <a:pt x="350" y="1363"/>
                    </a:cubicBezTo>
                    <a:cubicBezTo>
                      <a:pt x="433" y="1363"/>
                      <a:pt x="520" y="1332"/>
                      <a:pt x="599" y="1269"/>
                    </a:cubicBezTo>
                    <a:lnTo>
                      <a:pt x="1323" y="544"/>
                    </a:lnTo>
                    <a:cubicBezTo>
                      <a:pt x="1418" y="418"/>
                      <a:pt x="1418" y="198"/>
                      <a:pt x="1323" y="72"/>
                    </a:cubicBezTo>
                    <a:cubicBezTo>
                      <a:pt x="1260" y="24"/>
                      <a:pt x="1166" y="1"/>
                      <a:pt x="1071" y="1"/>
                    </a:cubicBezTo>
                    <a:close/>
                  </a:path>
                </a:pathLst>
              </a:custGeom>
              <a:solidFill>
                <a:srgbClr val="FCF4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59"/>
              <p:cNvSpPr/>
              <p:nvPr/>
            </p:nvSpPr>
            <p:spPr>
              <a:xfrm>
                <a:off x="5606550" y="3357225"/>
                <a:ext cx="35475" cy="18150"/>
              </a:xfrm>
              <a:custGeom>
                <a:rect b="b" l="l" r="r" t="t"/>
                <a:pathLst>
                  <a:path extrusionOk="0" h="726" w="1419">
                    <a:moveTo>
                      <a:pt x="379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5"/>
                      <a:pt x="379" y="725"/>
                    </a:cubicBezTo>
                    <a:lnTo>
                      <a:pt x="1072" y="725"/>
                    </a:lnTo>
                    <a:cubicBezTo>
                      <a:pt x="1261" y="725"/>
                      <a:pt x="1419" y="568"/>
                      <a:pt x="1419" y="347"/>
                    </a:cubicBezTo>
                    <a:cubicBezTo>
                      <a:pt x="1419" y="158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rgbClr val="FCF4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59"/>
              <p:cNvSpPr/>
              <p:nvPr/>
            </p:nvSpPr>
            <p:spPr>
              <a:xfrm>
                <a:off x="5364750" y="3357225"/>
                <a:ext cx="35475" cy="17350"/>
              </a:xfrm>
              <a:custGeom>
                <a:rect b="b" l="l" r="r" t="t"/>
                <a:pathLst>
                  <a:path extrusionOk="0" h="694" w="1419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694"/>
                      <a:pt x="347" y="694"/>
                    </a:cubicBezTo>
                    <a:lnTo>
                      <a:pt x="1072" y="694"/>
                    </a:lnTo>
                    <a:cubicBezTo>
                      <a:pt x="1261" y="694"/>
                      <a:pt x="1419" y="568"/>
                      <a:pt x="1419" y="347"/>
                    </a:cubicBezTo>
                    <a:cubicBezTo>
                      <a:pt x="1419" y="158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rgbClr val="FCF4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59"/>
              <p:cNvSpPr/>
              <p:nvPr/>
            </p:nvSpPr>
            <p:spPr>
              <a:xfrm>
                <a:off x="5433275" y="3253850"/>
                <a:ext cx="35475" cy="34100"/>
              </a:xfrm>
              <a:custGeom>
                <a:rect b="b" l="l" r="r" t="t"/>
                <a:pathLst>
                  <a:path extrusionOk="0" h="1364" w="1419">
                    <a:moveTo>
                      <a:pt x="363" y="1"/>
                    </a:moveTo>
                    <a:cubicBezTo>
                      <a:pt x="276" y="1"/>
                      <a:pt x="190" y="24"/>
                      <a:pt x="127" y="72"/>
                    </a:cubicBezTo>
                    <a:cubicBezTo>
                      <a:pt x="1" y="198"/>
                      <a:pt x="1" y="450"/>
                      <a:pt x="127" y="544"/>
                    </a:cubicBezTo>
                    <a:lnTo>
                      <a:pt x="820" y="1269"/>
                    </a:lnTo>
                    <a:cubicBezTo>
                      <a:pt x="883" y="1332"/>
                      <a:pt x="977" y="1363"/>
                      <a:pt x="1072" y="1363"/>
                    </a:cubicBezTo>
                    <a:cubicBezTo>
                      <a:pt x="1166" y="1363"/>
                      <a:pt x="1261" y="1332"/>
                      <a:pt x="1324" y="1269"/>
                    </a:cubicBezTo>
                    <a:cubicBezTo>
                      <a:pt x="1418" y="1143"/>
                      <a:pt x="1418" y="922"/>
                      <a:pt x="1324" y="796"/>
                    </a:cubicBezTo>
                    <a:lnTo>
                      <a:pt x="599" y="72"/>
                    </a:lnTo>
                    <a:cubicBezTo>
                      <a:pt x="536" y="24"/>
                      <a:pt x="450" y="1"/>
                      <a:pt x="363" y="1"/>
                    </a:cubicBezTo>
                    <a:close/>
                  </a:path>
                </a:pathLst>
              </a:custGeom>
              <a:solidFill>
                <a:srgbClr val="FCF4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59"/>
              <p:cNvSpPr/>
              <p:nvPr/>
            </p:nvSpPr>
            <p:spPr>
              <a:xfrm>
                <a:off x="5380500" y="3287775"/>
                <a:ext cx="37050" cy="25975"/>
              </a:xfrm>
              <a:custGeom>
                <a:rect b="b" l="l" r="r" t="t"/>
                <a:pathLst>
                  <a:path extrusionOk="0" h="1039" w="1482">
                    <a:moveTo>
                      <a:pt x="396" y="0"/>
                    </a:moveTo>
                    <a:cubicBezTo>
                      <a:pt x="267" y="0"/>
                      <a:pt x="132" y="81"/>
                      <a:pt x="64" y="195"/>
                    </a:cubicBezTo>
                    <a:cubicBezTo>
                      <a:pt x="1" y="353"/>
                      <a:pt x="64" y="573"/>
                      <a:pt x="221" y="668"/>
                    </a:cubicBezTo>
                    <a:lnTo>
                      <a:pt x="946" y="1015"/>
                    </a:lnTo>
                    <a:cubicBezTo>
                      <a:pt x="987" y="1031"/>
                      <a:pt x="1032" y="1039"/>
                      <a:pt x="1077" y="1039"/>
                    </a:cubicBezTo>
                    <a:cubicBezTo>
                      <a:pt x="1209" y="1039"/>
                      <a:pt x="1349" y="974"/>
                      <a:pt x="1419" y="857"/>
                    </a:cubicBezTo>
                    <a:cubicBezTo>
                      <a:pt x="1482" y="699"/>
                      <a:pt x="1419" y="447"/>
                      <a:pt x="1261" y="384"/>
                    </a:cubicBezTo>
                    <a:lnTo>
                      <a:pt x="536" y="38"/>
                    </a:lnTo>
                    <a:cubicBezTo>
                      <a:pt x="493" y="12"/>
                      <a:pt x="445" y="0"/>
                      <a:pt x="396" y="0"/>
                    </a:cubicBezTo>
                    <a:close/>
                  </a:path>
                </a:pathLst>
              </a:custGeom>
              <a:solidFill>
                <a:srgbClr val="FCF4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59"/>
              <p:cNvSpPr/>
              <p:nvPr/>
            </p:nvSpPr>
            <p:spPr>
              <a:xfrm>
                <a:off x="5588450" y="3288075"/>
                <a:ext cx="37025" cy="26800"/>
              </a:xfrm>
              <a:custGeom>
                <a:rect b="b" l="l" r="r" t="t"/>
                <a:pathLst>
                  <a:path extrusionOk="0" h="1072" w="1481">
                    <a:moveTo>
                      <a:pt x="1110" y="0"/>
                    </a:moveTo>
                    <a:cubicBezTo>
                      <a:pt x="1049" y="0"/>
                      <a:pt x="983" y="18"/>
                      <a:pt x="914" y="57"/>
                    </a:cubicBezTo>
                    <a:lnTo>
                      <a:pt x="221" y="404"/>
                    </a:lnTo>
                    <a:cubicBezTo>
                      <a:pt x="63" y="498"/>
                      <a:pt x="0" y="687"/>
                      <a:pt x="63" y="877"/>
                    </a:cubicBezTo>
                    <a:cubicBezTo>
                      <a:pt x="132" y="991"/>
                      <a:pt x="250" y="1072"/>
                      <a:pt x="382" y="1072"/>
                    </a:cubicBezTo>
                    <a:cubicBezTo>
                      <a:pt x="432" y="1072"/>
                      <a:pt x="484" y="1060"/>
                      <a:pt x="536" y="1034"/>
                    </a:cubicBezTo>
                    <a:lnTo>
                      <a:pt x="1260" y="687"/>
                    </a:lnTo>
                    <a:cubicBezTo>
                      <a:pt x="1418" y="593"/>
                      <a:pt x="1481" y="404"/>
                      <a:pt x="1418" y="215"/>
                    </a:cubicBezTo>
                    <a:cubicBezTo>
                      <a:pt x="1353" y="85"/>
                      <a:pt x="1244" y="0"/>
                      <a:pt x="1110" y="0"/>
                    </a:cubicBezTo>
                    <a:close/>
                  </a:path>
                </a:pathLst>
              </a:custGeom>
              <a:solidFill>
                <a:srgbClr val="FCF4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59"/>
              <p:cNvSpPr/>
              <p:nvPr/>
            </p:nvSpPr>
            <p:spPr>
              <a:xfrm>
                <a:off x="5412025" y="3286350"/>
                <a:ext cx="177225" cy="243750"/>
              </a:xfrm>
              <a:custGeom>
                <a:rect b="b" l="l" r="r" t="t"/>
                <a:pathLst>
                  <a:path extrusionOk="0" h="9750" w="7089">
                    <a:moveTo>
                      <a:pt x="3529" y="0"/>
                    </a:moveTo>
                    <a:cubicBezTo>
                      <a:pt x="3151" y="0"/>
                      <a:pt x="2836" y="315"/>
                      <a:pt x="2836" y="725"/>
                    </a:cubicBezTo>
                    <a:lnTo>
                      <a:pt x="2836" y="1418"/>
                    </a:lnTo>
                    <a:cubicBezTo>
                      <a:pt x="2836" y="1040"/>
                      <a:pt x="2520" y="725"/>
                      <a:pt x="2111" y="725"/>
                    </a:cubicBezTo>
                    <a:cubicBezTo>
                      <a:pt x="1733" y="725"/>
                      <a:pt x="1418" y="1040"/>
                      <a:pt x="1418" y="1418"/>
                    </a:cubicBezTo>
                    <a:lnTo>
                      <a:pt x="1418" y="2143"/>
                    </a:lnTo>
                    <a:cubicBezTo>
                      <a:pt x="1544" y="2143"/>
                      <a:pt x="1638" y="2080"/>
                      <a:pt x="1764" y="2080"/>
                    </a:cubicBezTo>
                    <a:lnTo>
                      <a:pt x="3497" y="2080"/>
                    </a:lnTo>
                    <a:cubicBezTo>
                      <a:pt x="4253" y="2080"/>
                      <a:pt x="4883" y="2710"/>
                      <a:pt x="4883" y="3466"/>
                    </a:cubicBezTo>
                    <a:cubicBezTo>
                      <a:pt x="4883" y="4096"/>
                      <a:pt x="4474" y="4600"/>
                      <a:pt x="3907" y="4758"/>
                    </a:cubicBezTo>
                    <a:cubicBezTo>
                      <a:pt x="4064" y="5073"/>
                      <a:pt x="4159" y="5482"/>
                      <a:pt x="4159" y="5860"/>
                    </a:cubicBezTo>
                    <a:cubicBezTo>
                      <a:pt x="4159" y="6081"/>
                      <a:pt x="4001" y="6238"/>
                      <a:pt x="3812" y="6238"/>
                    </a:cubicBezTo>
                    <a:cubicBezTo>
                      <a:pt x="3623" y="6238"/>
                      <a:pt x="3466" y="6081"/>
                      <a:pt x="3466" y="5860"/>
                    </a:cubicBezTo>
                    <a:cubicBezTo>
                      <a:pt x="3466" y="4915"/>
                      <a:pt x="2678" y="4128"/>
                      <a:pt x="1733" y="4128"/>
                    </a:cubicBezTo>
                    <a:lnTo>
                      <a:pt x="3466" y="4128"/>
                    </a:lnTo>
                    <a:cubicBezTo>
                      <a:pt x="3844" y="4128"/>
                      <a:pt x="4159" y="3812"/>
                      <a:pt x="4159" y="3434"/>
                    </a:cubicBezTo>
                    <a:cubicBezTo>
                      <a:pt x="4159" y="3025"/>
                      <a:pt x="3844" y="2710"/>
                      <a:pt x="3466" y="2710"/>
                    </a:cubicBezTo>
                    <a:lnTo>
                      <a:pt x="1733" y="2710"/>
                    </a:lnTo>
                    <a:cubicBezTo>
                      <a:pt x="788" y="2710"/>
                      <a:pt x="0" y="3497"/>
                      <a:pt x="0" y="4443"/>
                    </a:cubicBezTo>
                    <a:lnTo>
                      <a:pt x="0" y="5167"/>
                    </a:lnTo>
                    <a:cubicBezTo>
                      <a:pt x="0" y="6112"/>
                      <a:pt x="536" y="6963"/>
                      <a:pt x="1386" y="7372"/>
                    </a:cubicBezTo>
                    <a:lnTo>
                      <a:pt x="1386" y="8318"/>
                    </a:lnTo>
                    <a:cubicBezTo>
                      <a:pt x="977" y="8318"/>
                      <a:pt x="662" y="8633"/>
                      <a:pt x="662" y="9011"/>
                    </a:cubicBezTo>
                    <a:lnTo>
                      <a:pt x="662" y="9389"/>
                    </a:lnTo>
                    <a:cubicBezTo>
                      <a:pt x="662" y="9578"/>
                      <a:pt x="819" y="9735"/>
                      <a:pt x="1008" y="9735"/>
                    </a:cubicBezTo>
                    <a:lnTo>
                      <a:pt x="5860" y="9735"/>
                    </a:lnTo>
                    <a:cubicBezTo>
                      <a:pt x="5923" y="9745"/>
                      <a:pt x="5979" y="9749"/>
                      <a:pt x="6029" y="9749"/>
                    </a:cubicBezTo>
                    <a:cubicBezTo>
                      <a:pt x="6305" y="9749"/>
                      <a:pt x="6396" y="9612"/>
                      <a:pt x="6396" y="9452"/>
                    </a:cubicBezTo>
                    <a:lnTo>
                      <a:pt x="6396" y="9105"/>
                    </a:lnTo>
                    <a:cubicBezTo>
                      <a:pt x="6396" y="8696"/>
                      <a:pt x="6112" y="8381"/>
                      <a:pt x="5702" y="8381"/>
                    </a:cubicBezTo>
                    <a:lnTo>
                      <a:pt x="5702" y="7436"/>
                    </a:lnTo>
                    <a:cubicBezTo>
                      <a:pt x="6522" y="7057"/>
                      <a:pt x="7089" y="6175"/>
                      <a:pt x="7089" y="5230"/>
                    </a:cubicBezTo>
                    <a:lnTo>
                      <a:pt x="7089" y="2143"/>
                    </a:lnTo>
                    <a:cubicBezTo>
                      <a:pt x="7089" y="1733"/>
                      <a:pt x="6774" y="1418"/>
                      <a:pt x="6364" y="1418"/>
                    </a:cubicBezTo>
                    <a:cubicBezTo>
                      <a:pt x="5986" y="1418"/>
                      <a:pt x="5671" y="1733"/>
                      <a:pt x="5671" y="2143"/>
                    </a:cubicBezTo>
                    <a:lnTo>
                      <a:pt x="5671" y="1418"/>
                    </a:lnTo>
                    <a:cubicBezTo>
                      <a:pt x="5671" y="1040"/>
                      <a:pt x="5356" y="725"/>
                      <a:pt x="4946" y="725"/>
                    </a:cubicBezTo>
                    <a:cubicBezTo>
                      <a:pt x="4568" y="725"/>
                      <a:pt x="4253" y="1040"/>
                      <a:pt x="4253" y="1418"/>
                    </a:cubicBezTo>
                    <a:lnTo>
                      <a:pt x="4253" y="725"/>
                    </a:lnTo>
                    <a:cubicBezTo>
                      <a:pt x="4253" y="315"/>
                      <a:pt x="3938" y="0"/>
                      <a:pt x="3529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3" name="Google Shape;553;p59"/>
          <p:cNvGrpSpPr/>
          <p:nvPr/>
        </p:nvGrpSpPr>
        <p:grpSpPr>
          <a:xfrm>
            <a:off x="3298987" y="3052663"/>
            <a:ext cx="2545999" cy="1264425"/>
            <a:chOff x="3299000" y="3413625"/>
            <a:chExt cx="2545999" cy="1264425"/>
          </a:xfrm>
        </p:grpSpPr>
        <p:grpSp>
          <p:nvGrpSpPr>
            <p:cNvPr id="554" name="Google Shape;554;p59"/>
            <p:cNvGrpSpPr/>
            <p:nvPr/>
          </p:nvGrpSpPr>
          <p:grpSpPr>
            <a:xfrm>
              <a:off x="3299000" y="3413625"/>
              <a:ext cx="2180112" cy="977400"/>
              <a:chOff x="3478051" y="3277875"/>
              <a:chExt cx="2180112" cy="977400"/>
            </a:xfrm>
          </p:grpSpPr>
          <p:sp>
            <p:nvSpPr>
              <p:cNvPr id="555" name="Google Shape;555;p59"/>
              <p:cNvSpPr/>
              <p:nvPr/>
            </p:nvSpPr>
            <p:spPr>
              <a:xfrm flipH="1">
                <a:off x="3478063" y="3277875"/>
                <a:ext cx="2180100" cy="977400"/>
              </a:xfrm>
              <a:prstGeom prst="roundRect">
                <a:avLst>
                  <a:gd fmla="val 5742" name="adj"/>
                </a:avLst>
              </a:prstGeom>
              <a:solidFill>
                <a:srgbClr val="FDFDFD"/>
              </a:solidFill>
              <a:ln cap="flat" cmpd="sng" w="14300">
                <a:solidFill>
                  <a:srgbClr val="2D2E27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381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59"/>
              <p:cNvSpPr txBox="1"/>
              <p:nvPr/>
            </p:nvSpPr>
            <p:spPr>
              <a:xfrm flipH="1">
                <a:off x="3478051" y="3277875"/>
                <a:ext cx="21801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1" i="0" lang="es-419" sz="1500" u="none" cap="none" strike="noStrike">
                    <a:solidFill>
                      <a:srgbClr val="00A0DD"/>
                    </a:solidFill>
                    <a:latin typeface="Viga"/>
                    <a:ea typeface="Viga"/>
                    <a:cs typeface="Viga"/>
                    <a:sym typeface="Viga"/>
                  </a:rPr>
                  <a:t>CÁMARA PRENDIDA</a:t>
                </a:r>
                <a:endParaRPr b="1" i="0" sz="1500" u="none" cap="none" strike="noStrike">
                  <a:solidFill>
                    <a:srgbClr val="00A0DD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</p:grpSp>
        <p:sp>
          <p:nvSpPr>
            <p:cNvPr id="557" name="Google Shape;557;p59"/>
            <p:cNvSpPr txBox="1"/>
            <p:nvPr/>
          </p:nvSpPr>
          <p:spPr>
            <a:xfrm flipH="1">
              <a:off x="3299000" y="3797200"/>
              <a:ext cx="2180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Para conectarnos</a:t>
              </a:r>
              <a:r>
                <a:rPr b="0" i="0" lang="es-419" sz="1200" u="none" cap="none" strike="noStrike">
                  <a:solidFill>
                    <a:srgbClr val="2D2E27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endParaRPr b="0" i="0" sz="1200" u="none" cap="none" strike="noStrike">
                <a:solidFill>
                  <a:srgbClr val="2D2E27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558" name="Google Shape;558;p59"/>
            <p:cNvGrpSpPr/>
            <p:nvPr/>
          </p:nvGrpSpPr>
          <p:grpSpPr>
            <a:xfrm>
              <a:off x="5244099" y="4076850"/>
              <a:ext cx="600900" cy="601200"/>
              <a:chOff x="7416000" y="1387825"/>
              <a:chExt cx="600900" cy="601200"/>
            </a:xfrm>
          </p:grpSpPr>
          <p:sp>
            <p:nvSpPr>
              <p:cNvPr id="559" name="Google Shape;559;p59"/>
              <p:cNvSpPr/>
              <p:nvPr/>
            </p:nvSpPr>
            <p:spPr>
              <a:xfrm rot="-5400000">
                <a:off x="7415850" y="1387975"/>
                <a:ext cx="601200" cy="600900"/>
              </a:xfrm>
              <a:prstGeom prst="ellipse">
                <a:avLst/>
              </a:prstGeom>
              <a:solidFill>
                <a:srgbClr val="8068BB">
                  <a:alpha val="89020"/>
                </a:srgbClr>
              </a:solidFill>
              <a:ln cap="flat" cmpd="sng" w="14300">
                <a:solidFill>
                  <a:srgbClr val="2D2E27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400000" dist="33338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59"/>
              <p:cNvSpPr/>
              <p:nvPr/>
            </p:nvSpPr>
            <p:spPr>
              <a:xfrm>
                <a:off x="7704535" y="1619495"/>
                <a:ext cx="19732" cy="19891"/>
              </a:xfrm>
              <a:custGeom>
                <a:rect b="b" l="l" r="r" t="t"/>
                <a:pathLst>
                  <a:path extrusionOk="0" h="1130" w="1121">
                    <a:moveTo>
                      <a:pt x="566" y="1"/>
                    </a:moveTo>
                    <a:cubicBezTo>
                      <a:pt x="253" y="1"/>
                      <a:pt x="0" y="254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cubicBezTo>
                      <a:pt x="955" y="1130"/>
                      <a:pt x="1060" y="862"/>
                      <a:pt x="1120" y="528"/>
                    </a:cubicBezTo>
                    <a:cubicBezTo>
                      <a:pt x="1102" y="233"/>
                      <a:pt x="862" y="4"/>
                      <a:pt x="566" y="1"/>
                    </a:cubicBezTo>
                    <a:close/>
                  </a:path>
                </a:pathLst>
              </a:custGeom>
              <a:solidFill>
                <a:srgbClr val="FCF4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1" name="Google Shape;561;p59"/>
            <p:cNvGrpSpPr/>
            <p:nvPr/>
          </p:nvGrpSpPr>
          <p:grpSpPr>
            <a:xfrm>
              <a:off x="5374935" y="4228360"/>
              <a:ext cx="339235" cy="298186"/>
              <a:chOff x="898875" y="244725"/>
              <a:chExt cx="481800" cy="423500"/>
            </a:xfrm>
          </p:grpSpPr>
          <p:sp>
            <p:nvSpPr>
              <p:cNvPr id="562" name="Google Shape;562;p59"/>
              <p:cNvSpPr/>
              <p:nvPr/>
            </p:nvSpPr>
            <p:spPr>
              <a:xfrm>
                <a:off x="1125675" y="470575"/>
                <a:ext cx="28275" cy="28250"/>
              </a:xfrm>
              <a:custGeom>
                <a:rect b="b" l="l" r="r" t="t"/>
                <a:pathLst>
                  <a:path extrusionOk="0" h="1130" w="1131">
                    <a:moveTo>
                      <a:pt x="564" y="1"/>
                    </a:moveTo>
                    <a:cubicBezTo>
                      <a:pt x="251" y="1"/>
                      <a:pt x="1" y="251"/>
                      <a:pt x="1" y="564"/>
                    </a:cubicBezTo>
                    <a:cubicBezTo>
                      <a:pt x="1" y="877"/>
                      <a:pt x="251" y="1130"/>
                      <a:pt x="564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4" y="1"/>
                    </a:cubicBezTo>
                    <a:close/>
                  </a:path>
                </a:pathLst>
              </a:custGeom>
              <a:solidFill>
                <a:srgbClr val="FCF4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59"/>
              <p:cNvSpPr/>
              <p:nvPr/>
            </p:nvSpPr>
            <p:spPr>
              <a:xfrm>
                <a:off x="898875" y="244725"/>
                <a:ext cx="481800" cy="225875"/>
              </a:xfrm>
              <a:custGeom>
                <a:rect b="b" l="l" r="r" t="t"/>
                <a:pathLst>
                  <a:path extrusionOk="0" h="9035" w="19272">
                    <a:moveTo>
                      <a:pt x="2825" y="1130"/>
                    </a:moveTo>
                    <a:cubicBezTo>
                      <a:pt x="3135" y="1130"/>
                      <a:pt x="3388" y="1380"/>
                      <a:pt x="3388" y="1693"/>
                    </a:cubicBezTo>
                    <a:lnTo>
                      <a:pt x="3388" y="2259"/>
                    </a:lnTo>
                    <a:lnTo>
                      <a:pt x="2258" y="2259"/>
                    </a:lnTo>
                    <a:lnTo>
                      <a:pt x="2258" y="1693"/>
                    </a:lnTo>
                    <a:cubicBezTo>
                      <a:pt x="2258" y="1380"/>
                      <a:pt x="2511" y="1130"/>
                      <a:pt x="2825" y="1130"/>
                    </a:cubicBezTo>
                    <a:close/>
                    <a:moveTo>
                      <a:pt x="11894" y="1130"/>
                    </a:moveTo>
                    <a:cubicBezTo>
                      <a:pt x="12208" y="1130"/>
                      <a:pt x="12461" y="1380"/>
                      <a:pt x="12461" y="1693"/>
                    </a:cubicBezTo>
                    <a:lnTo>
                      <a:pt x="12461" y="2259"/>
                    </a:lnTo>
                    <a:lnTo>
                      <a:pt x="6814" y="2259"/>
                    </a:lnTo>
                    <a:lnTo>
                      <a:pt x="6814" y="1693"/>
                    </a:lnTo>
                    <a:cubicBezTo>
                      <a:pt x="6814" y="1380"/>
                      <a:pt x="7064" y="1130"/>
                      <a:pt x="7378" y="1130"/>
                    </a:cubicBezTo>
                    <a:close/>
                    <a:moveTo>
                      <a:pt x="5083" y="4518"/>
                    </a:moveTo>
                    <a:cubicBezTo>
                      <a:pt x="5586" y="4518"/>
                      <a:pt x="5836" y="5123"/>
                      <a:pt x="5480" y="5481"/>
                    </a:cubicBezTo>
                    <a:cubicBezTo>
                      <a:pt x="5366" y="5596"/>
                      <a:pt x="5225" y="5647"/>
                      <a:pt x="5086" y="5647"/>
                    </a:cubicBezTo>
                    <a:cubicBezTo>
                      <a:pt x="4796" y="5647"/>
                      <a:pt x="4517" y="5422"/>
                      <a:pt x="4517" y="5081"/>
                    </a:cubicBezTo>
                    <a:cubicBezTo>
                      <a:pt x="4517" y="4768"/>
                      <a:pt x="4770" y="4518"/>
                      <a:pt x="5083" y="4518"/>
                    </a:cubicBezTo>
                    <a:close/>
                    <a:moveTo>
                      <a:pt x="2825" y="1"/>
                    </a:moveTo>
                    <a:cubicBezTo>
                      <a:pt x="1888" y="1"/>
                      <a:pt x="1129" y="757"/>
                      <a:pt x="1129" y="1693"/>
                    </a:cubicBezTo>
                    <a:lnTo>
                      <a:pt x="1129" y="2362"/>
                    </a:lnTo>
                    <a:cubicBezTo>
                      <a:pt x="455" y="2600"/>
                      <a:pt x="3" y="3235"/>
                      <a:pt x="0" y="3952"/>
                    </a:cubicBezTo>
                    <a:lnTo>
                      <a:pt x="0" y="4518"/>
                    </a:lnTo>
                    <a:lnTo>
                      <a:pt x="1695" y="4518"/>
                    </a:lnTo>
                    <a:cubicBezTo>
                      <a:pt x="2629" y="4518"/>
                      <a:pt x="3388" y="5274"/>
                      <a:pt x="3388" y="6210"/>
                    </a:cubicBezTo>
                    <a:lnTo>
                      <a:pt x="3388" y="9035"/>
                    </a:lnTo>
                    <a:lnTo>
                      <a:pt x="5742" y="9035"/>
                    </a:lnTo>
                    <a:cubicBezTo>
                      <a:pt x="6016" y="7123"/>
                      <a:pt x="7652" y="5647"/>
                      <a:pt x="9636" y="5647"/>
                    </a:cubicBezTo>
                    <a:cubicBezTo>
                      <a:pt x="11620" y="5647"/>
                      <a:pt x="13256" y="7123"/>
                      <a:pt x="13533" y="9035"/>
                    </a:cubicBezTo>
                    <a:lnTo>
                      <a:pt x="15884" y="9035"/>
                    </a:lnTo>
                    <a:lnTo>
                      <a:pt x="15884" y="6210"/>
                    </a:lnTo>
                    <a:cubicBezTo>
                      <a:pt x="15884" y="5274"/>
                      <a:pt x="16643" y="4518"/>
                      <a:pt x="17580" y="4518"/>
                    </a:cubicBezTo>
                    <a:lnTo>
                      <a:pt x="19272" y="4518"/>
                    </a:lnTo>
                    <a:lnTo>
                      <a:pt x="19272" y="3952"/>
                    </a:lnTo>
                    <a:cubicBezTo>
                      <a:pt x="19272" y="3015"/>
                      <a:pt x="18513" y="2259"/>
                      <a:pt x="17580" y="2259"/>
                    </a:cubicBezTo>
                    <a:lnTo>
                      <a:pt x="13590" y="2259"/>
                    </a:lnTo>
                    <a:lnTo>
                      <a:pt x="13590" y="1693"/>
                    </a:lnTo>
                    <a:cubicBezTo>
                      <a:pt x="13587" y="757"/>
                      <a:pt x="12831" y="1"/>
                      <a:pt x="11894" y="1"/>
                    </a:cubicBezTo>
                    <a:lnTo>
                      <a:pt x="7378" y="1"/>
                    </a:lnTo>
                    <a:cubicBezTo>
                      <a:pt x="6441" y="1"/>
                      <a:pt x="5685" y="757"/>
                      <a:pt x="5685" y="1693"/>
                    </a:cubicBezTo>
                    <a:lnTo>
                      <a:pt x="5685" y="2259"/>
                    </a:lnTo>
                    <a:lnTo>
                      <a:pt x="4517" y="2259"/>
                    </a:lnTo>
                    <a:lnTo>
                      <a:pt x="4517" y="1693"/>
                    </a:lnTo>
                    <a:cubicBezTo>
                      <a:pt x="4517" y="757"/>
                      <a:pt x="3758" y="1"/>
                      <a:pt x="2825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59"/>
              <p:cNvSpPr/>
              <p:nvPr/>
            </p:nvSpPr>
            <p:spPr>
              <a:xfrm>
                <a:off x="1324200" y="385900"/>
                <a:ext cx="56475" cy="197625"/>
              </a:xfrm>
              <a:custGeom>
                <a:rect b="b" l="l" r="r" t="t"/>
                <a:pathLst>
                  <a:path extrusionOk="0" h="7905" w="2259">
                    <a:moveTo>
                      <a:pt x="567" y="0"/>
                    </a:moveTo>
                    <a:cubicBezTo>
                      <a:pt x="254" y="0"/>
                      <a:pt x="1" y="250"/>
                      <a:pt x="1" y="563"/>
                    </a:cubicBezTo>
                    <a:lnTo>
                      <a:pt x="1" y="7339"/>
                    </a:lnTo>
                    <a:cubicBezTo>
                      <a:pt x="1" y="7652"/>
                      <a:pt x="254" y="7905"/>
                      <a:pt x="567" y="7905"/>
                    </a:cubicBezTo>
                    <a:lnTo>
                      <a:pt x="2259" y="7905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59"/>
              <p:cNvSpPr/>
              <p:nvPr/>
            </p:nvSpPr>
            <p:spPr>
              <a:xfrm>
                <a:off x="898875" y="385900"/>
                <a:ext cx="56475" cy="197625"/>
              </a:xfrm>
              <a:custGeom>
                <a:rect b="b" l="l" r="r" t="t"/>
                <a:pathLst>
                  <a:path extrusionOk="0" h="7905" w="2259">
                    <a:moveTo>
                      <a:pt x="0" y="0"/>
                    </a:moveTo>
                    <a:lnTo>
                      <a:pt x="0" y="7905"/>
                    </a:lnTo>
                    <a:lnTo>
                      <a:pt x="1695" y="7905"/>
                    </a:lnTo>
                    <a:cubicBezTo>
                      <a:pt x="2005" y="7905"/>
                      <a:pt x="2258" y="7652"/>
                      <a:pt x="2258" y="7339"/>
                    </a:cubicBezTo>
                    <a:lnTo>
                      <a:pt x="2258" y="563"/>
                    </a:lnTo>
                    <a:cubicBezTo>
                      <a:pt x="2258" y="250"/>
                      <a:pt x="2005" y="0"/>
                      <a:pt x="1695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59"/>
              <p:cNvSpPr/>
              <p:nvPr/>
            </p:nvSpPr>
            <p:spPr>
              <a:xfrm>
                <a:off x="1063650" y="414125"/>
                <a:ext cx="146750" cy="141125"/>
              </a:xfrm>
              <a:custGeom>
                <a:rect b="b" l="l" r="r" t="t"/>
                <a:pathLst>
                  <a:path extrusionOk="0" h="5645" w="5870">
                    <a:moveTo>
                      <a:pt x="3045" y="1127"/>
                    </a:moveTo>
                    <a:cubicBezTo>
                      <a:pt x="3263" y="1127"/>
                      <a:pt x="3483" y="1169"/>
                      <a:pt x="3692" y="1256"/>
                    </a:cubicBezTo>
                    <a:cubicBezTo>
                      <a:pt x="4325" y="1518"/>
                      <a:pt x="4740" y="2135"/>
                      <a:pt x="4740" y="2822"/>
                    </a:cubicBezTo>
                    <a:cubicBezTo>
                      <a:pt x="4737" y="3758"/>
                      <a:pt x="3981" y="4514"/>
                      <a:pt x="3045" y="4517"/>
                    </a:cubicBezTo>
                    <a:cubicBezTo>
                      <a:pt x="2358" y="4517"/>
                      <a:pt x="1741" y="4102"/>
                      <a:pt x="1479" y="3469"/>
                    </a:cubicBezTo>
                    <a:cubicBezTo>
                      <a:pt x="1217" y="2837"/>
                      <a:pt x="1362" y="2108"/>
                      <a:pt x="1847" y="1623"/>
                    </a:cubicBezTo>
                    <a:cubicBezTo>
                      <a:pt x="2171" y="1299"/>
                      <a:pt x="2604" y="1127"/>
                      <a:pt x="3045" y="1127"/>
                    </a:cubicBezTo>
                    <a:close/>
                    <a:moveTo>
                      <a:pt x="3045" y="0"/>
                    </a:moveTo>
                    <a:cubicBezTo>
                      <a:pt x="1904" y="0"/>
                      <a:pt x="874" y="687"/>
                      <a:pt x="437" y="1741"/>
                    </a:cubicBezTo>
                    <a:cubicBezTo>
                      <a:pt x="1" y="2798"/>
                      <a:pt x="242" y="4011"/>
                      <a:pt x="1049" y="4818"/>
                    </a:cubicBezTo>
                    <a:cubicBezTo>
                      <a:pt x="1588" y="5358"/>
                      <a:pt x="2310" y="5645"/>
                      <a:pt x="3045" y="5645"/>
                    </a:cubicBezTo>
                    <a:cubicBezTo>
                      <a:pt x="3409" y="5645"/>
                      <a:pt x="3776" y="5574"/>
                      <a:pt x="4126" y="5430"/>
                    </a:cubicBezTo>
                    <a:cubicBezTo>
                      <a:pt x="5180" y="4993"/>
                      <a:pt x="5870" y="3963"/>
                      <a:pt x="5870" y="2822"/>
                    </a:cubicBezTo>
                    <a:cubicBezTo>
                      <a:pt x="5867" y="1262"/>
                      <a:pt x="4605" y="0"/>
                      <a:pt x="3045" y="0"/>
                    </a:cubicBezTo>
                    <a:close/>
                  </a:path>
                </a:pathLst>
              </a:custGeom>
              <a:solidFill>
                <a:srgbClr val="FCF4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59"/>
              <p:cNvSpPr/>
              <p:nvPr/>
            </p:nvSpPr>
            <p:spPr>
              <a:xfrm>
                <a:off x="898875" y="498800"/>
                <a:ext cx="481800" cy="169425"/>
              </a:xfrm>
              <a:custGeom>
                <a:rect b="b" l="l" r="r" t="t"/>
                <a:pathLst>
                  <a:path extrusionOk="0" h="6777" w="19272">
                    <a:moveTo>
                      <a:pt x="3388" y="1"/>
                    </a:moveTo>
                    <a:lnTo>
                      <a:pt x="3388" y="2823"/>
                    </a:lnTo>
                    <a:cubicBezTo>
                      <a:pt x="3388" y="3759"/>
                      <a:pt x="2629" y="4515"/>
                      <a:pt x="1695" y="4518"/>
                    </a:cubicBezTo>
                    <a:lnTo>
                      <a:pt x="0" y="4518"/>
                    </a:lnTo>
                    <a:lnTo>
                      <a:pt x="0" y="5081"/>
                    </a:lnTo>
                    <a:cubicBezTo>
                      <a:pt x="0" y="6017"/>
                      <a:pt x="759" y="6773"/>
                      <a:pt x="1695" y="6776"/>
                    </a:cubicBezTo>
                    <a:lnTo>
                      <a:pt x="17580" y="6776"/>
                    </a:lnTo>
                    <a:cubicBezTo>
                      <a:pt x="18513" y="6773"/>
                      <a:pt x="19272" y="6017"/>
                      <a:pt x="19272" y="5081"/>
                    </a:cubicBezTo>
                    <a:lnTo>
                      <a:pt x="19272" y="4518"/>
                    </a:lnTo>
                    <a:lnTo>
                      <a:pt x="17580" y="4518"/>
                    </a:lnTo>
                    <a:cubicBezTo>
                      <a:pt x="16643" y="4515"/>
                      <a:pt x="15884" y="3759"/>
                      <a:pt x="15884" y="2823"/>
                    </a:cubicBezTo>
                    <a:lnTo>
                      <a:pt x="15884" y="1"/>
                    </a:lnTo>
                    <a:lnTo>
                      <a:pt x="13533" y="1"/>
                    </a:lnTo>
                    <a:cubicBezTo>
                      <a:pt x="13256" y="1910"/>
                      <a:pt x="11620" y="3389"/>
                      <a:pt x="9636" y="3389"/>
                    </a:cubicBezTo>
                    <a:cubicBezTo>
                      <a:pt x="7652" y="3389"/>
                      <a:pt x="6016" y="1910"/>
                      <a:pt x="5739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68" name="Google Shape;568;p59"/>
          <p:cNvGrpSpPr/>
          <p:nvPr/>
        </p:nvGrpSpPr>
        <p:grpSpPr>
          <a:xfrm>
            <a:off x="539988" y="3048788"/>
            <a:ext cx="2546425" cy="1272175"/>
            <a:chOff x="360000" y="3405875"/>
            <a:chExt cx="2546425" cy="1272175"/>
          </a:xfrm>
        </p:grpSpPr>
        <p:grpSp>
          <p:nvGrpSpPr>
            <p:cNvPr id="569" name="Google Shape;569;p59"/>
            <p:cNvGrpSpPr/>
            <p:nvPr/>
          </p:nvGrpSpPr>
          <p:grpSpPr>
            <a:xfrm>
              <a:off x="360000" y="3405875"/>
              <a:ext cx="2190150" cy="985150"/>
              <a:chOff x="584850" y="3270125"/>
              <a:chExt cx="2190150" cy="985150"/>
            </a:xfrm>
          </p:grpSpPr>
          <p:sp>
            <p:nvSpPr>
              <p:cNvPr id="570" name="Google Shape;570;p59"/>
              <p:cNvSpPr/>
              <p:nvPr/>
            </p:nvSpPr>
            <p:spPr>
              <a:xfrm flipH="1">
                <a:off x="584850" y="3277875"/>
                <a:ext cx="2188200" cy="977400"/>
              </a:xfrm>
              <a:prstGeom prst="roundRect">
                <a:avLst>
                  <a:gd fmla="val 5742" name="adj"/>
                </a:avLst>
              </a:prstGeom>
              <a:solidFill>
                <a:srgbClr val="FDFDFD"/>
              </a:solidFill>
              <a:ln cap="flat" cmpd="sng" w="14300">
                <a:solidFill>
                  <a:srgbClr val="2D2E27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381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59"/>
              <p:cNvSpPr txBox="1"/>
              <p:nvPr/>
            </p:nvSpPr>
            <p:spPr>
              <a:xfrm flipH="1">
                <a:off x="586800" y="3270125"/>
                <a:ext cx="21882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D2E27"/>
                  </a:buClr>
                  <a:buSzPts val="1100"/>
                  <a:buFont typeface="Arial"/>
                  <a:buNone/>
                </a:pPr>
                <a:r>
                  <a:rPr b="1" i="0" lang="es-419" sz="1500" u="none" cap="none" strike="noStrike">
                    <a:solidFill>
                      <a:srgbClr val="00A0DD"/>
                    </a:solidFill>
                    <a:latin typeface="Viga"/>
                    <a:ea typeface="Viga"/>
                    <a:cs typeface="Viga"/>
                    <a:sym typeface="Viga"/>
                  </a:rPr>
                  <a:t>MICRÓFONO APAGADO</a:t>
                </a:r>
                <a:endParaRPr b="1" i="0" sz="1500" u="none" cap="none" strike="noStrike">
                  <a:solidFill>
                    <a:srgbClr val="00A0DD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  <p:sp>
            <p:nvSpPr>
              <p:cNvPr id="572" name="Google Shape;572;p59"/>
              <p:cNvSpPr txBox="1"/>
              <p:nvPr/>
            </p:nvSpPr>
            <p:spPr>
              <a:xfrm flipH="1">
                <a:off x="588900" y="3660350"/>
                <a:ext cx="2180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s-419" sz="1200" u="none" cap="none" strike="noStrike">
                    <a:solidFill>
                      <a:srgbClr val="2D2E27"/>
                    </a:solidFill>
                    <a:latin typeface="Roboto"/>
                    <a:ea typeface="Roboto"/>
                    <a:cs typeface="Roboto"/>
                    <a:sym typeface="Roboto"/>
                  </a:rPr>
                  <a:t>Cuando no hablamos</a:t>
                </a:r>
                <a:endParaRPr b="0" i="0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73" name="Google Shape;573;p59"/>
            <p:cNvSpPr/>
            <p:nvPr/>
          </p:nvSpPr>
          <p:spPr>
            <a:xfrm rot="-5400000">
              <a:off x="2305375" y="4077000"/>
              <a:ext cx="601200" cy="600900"/>
            </a:xfrm>
            <a:prstGeom prst="ellipse">
              <a:avLst/>
            </a:prstGeom>
            <a:solidFill>
              <a:srgbClr val="8068BB">
                <a:alpha val="89020"/>
              </a:srgbClr>
            </a:solidFill>
            <a:ln cap="flat" cmpd="sng" w="14300">
              <a:solidFill>
                <a:srgbClr val="2D2E2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400000" dist="33338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9"/>
            <p:cNvSpPr/>
            <p:nvPr/>
          </p:nvSpPr>
          <p:spPr>
            <a:xfrm>
              <a:off x="2479038" y="4200522"/>
              <a:ext cx="271340" cy="353864"/>
            </a:xfrm>
            <a:custGeom>
              <a:rect b="b" l="l" r="r" t="t"/>
              <a:pathLst>
                <a:path extrusionOk="0" h="14052" w="10776">
                  <a:moveTo>
                    <a:pt x="5388" y="0"/>
                  </a:moveTo>
                  <a:cubicBezTo>
                    <a:pt x="3939" y="0"/>
                    <a:pt x="2741" y="1071"/>
                    <a:pt x="2552" y="2489"/>
                  </a:cubicBezTo>
                  <a:lnTo>
                    <a:pt x="4569" y="2489"/>
                  </a:lnTo>
                  <a:cubicBezTo>
                    <a:pt x="4789" y="2489"/>
                    <a:pt x="5010" y="2678"/>
                    <a:pt x="5010" y="2867"/>
                  </a:cubicBezTo>
                  <a:cubicBezTo>
                    <a:pt x="5010" y="3056"/>
                    <a:pt x="4789" y="3277"/>
                    <a:pt x="4569" y="3277"/>
                  </a:cubicBezTo>
                  <a:lnTo>
                    <a:pt x="2489" y="3277"/>
                  </a:lnTo>
                  <a:lnTo>
                    <a:pt x="2489" y="4096"/>
                  </a:lnTo>
                  <a:lnTo>
                    <a:pt x="4569" y="4096"/>
                  </a:lnTo>
                  <a:cubicBezTo>
                    <a:pt x="4789" y="4096"/>
                    <a:pt x="5010" y="4285"/>
                    <a:pt x="5010" y="4537"/>
                  </a:cubicBezTo>
                  <a:cubicBezTo>
                    <a:pt x="5010" y="4757"/>
                    <a:pt x="4789" y="4915"/>
                    <a:pt x="4569" y="4915"/>
                  </a:cubicBezTo>
                  <a:lnTo>
                    <a:pt x="2489" y="4915"/>
                  </a:lnTo>
                  <a:lnTo>
                    <a:pt x="2489" y="5734"/>
                  </a:lnTo>
                  <a:lnTo>
                    <a:pt x="4569" y="5734"/>
                  </a:lnTo>
                  <a:cubicBezTo>
                    <a:pt x="4789" y="5734"/>
                    <a:pt x="5010" y="5955"/>
                    <a:pt x="5010" y="6144"/>
                  </a:cubicBezTo>
                  <a:cubicBezTo>
                    <a:pt x="5010" y="6396"/>
                    <a:pt x="4789" y="6585"/>
                    <a:pt x="4569" y="6585"/>
                  </a:cubicBezTo>
                  <a:lnTo>
                    <a:pt x="2552" y="6585"/>
                  </a:lnTo>
                  <a:cubicBezTo>
                    <a:pt x="2741" y="7845"/>
                    <a:pt x="3750" y="8822"/>
                    <a:pt x="5010" y="9011"/>
                  </a:cubicBezTo>
                  <a:lnTo>
                    <a:pt x="5010" y="9861"/>
                  </a:lnTo>
                  <a:cubicBezTo>
                    <a:pt x="2804" y="9641"/>
                    <a:pt x="1072" y="7876"/>
                    <a:pt x="851" y="5671"/>
                  </a:cubicBezTo>
                  <a:lnTo>
                    <a:pt x="851" y="5671"/>
                  </a:lnTo>
                  <a:cubicBezTo>
                    <a:pt x="977" y="5703"/>
                    <a:pt x="1135" y="5734"/>
                    <a:pt x="1261" y="5734"/>
                  </a:cubicBezTo>
                  <a:cubicBezTo>
                    <a:pt x="1418" y="5734"/>
                    <a:pt x="1544" y="5703"/>
                    <a:pt x="1702" y="5671"/>
                  </a:cubicBezTo>
                  <a:lnTo>
                    <a:pt x="1702" y="3340"/>
                  </a:lnTo>
                  <a:cubicBezTo>
                    <a:pt x="1576" y="3308"/>
                    <a:pt x="1418" y="3277"/>
                    <a:pt x="1261" y="3277"/>
                  </a:cubicBezTo>
                  <a:cubicBezTo>
                    <a:pt x="599" y="3277"/>
                    <a:pt x="0" y="3812"/>
                    <a:pt x="0" y="4537"/>
                  </a:cubicBezTo>
                  <a:lnTo>
                    <a:pt x="0" y="5356"/>
                  </a:lnTo>
                  <a:cubicBezTo>
                    <a:pt x="0" y="8191"/>
                    <a:pt x="2206" y="10523"/>
                    <a:pt x="4947" y="10712"/>
                  </a:cubicBezTo>
                  <a:lnTo>
                    <a:pt x="4947" y="11657"/>
                  </a:lnTo>
                  <a:cubicBezTo>
                    <a:pt x="4002" y="11846"/>
                    <a:pt x="3308" y="12697"/>
                    <a:pt x="3308" y="13673"/>
                  </a:cubicBezTo>
                  <a:cubicBezTo>
                    <a:pt x="3308" y="13894"/>
                    <a:pt x="3497" y="14051"/>
                    <a:pt x="3750" y="14051"/>
                  </a:cubicBezTo>
                  <a:lnTo>
                    <a:pt x="7058" y="14051"/>
                  </a:lnTo>
                  <a:cubicBezTo>
                    <a:pt x="7278" y="14051"/>
                    <a:pt x="7436" y="13862"/>
                    <a:pt x="7436" y="13673"/>
                  </a:cubicBezTo>
                  <a:cubicBezTo>
                    <a:pt x="7436" y="12697"/>
                    <a:pt x="6743" y="11815"/>
                    <a:pt x="5797" y="11657"/>
                  </a:cubicBezTo>
                  <a:lnTo>
                    <a:pt x="5797" y="10712"/>
                  </a:lnTo>
                  <a:cubicBezTo>
                    <a:pt x="8570" y="10523"/>
                    <a:pt x="10775" y="8191"/>
                    <a:pt x="10775" y="5356"/>
                  </a:cubicBezTo>
                  <a:lnTo>
                    <a:pt x="10775" y="4537"/>
                  </a:lnTo>
                  <a:cubicBezTo>
                    <a:pt x="10775" y="3875"/>
                    <a:pt x="10240" y="3277"/>
                    <a:pt x="9515" y="3277"/>
                  </a:cubicBezTo>
                  <a:cubicBezTo>
                    <a:pt x="9357" y="3277"/>
                    <a:pt x="9263" y="3308"/>
                    <a:pt x="9137" y="3340"/>
                  </a:cubicBezTo>
                  <a:lnTo>
                    <a:pt x="9137" y="5671"/>
                  </a:lnTo>
                  <a:cubicBezTo>
                    <a:pt x="9263" y="5703"/>
                    <a:pt x="9420" y="5734"/>
                    <a:pt x="9515" y="5734"/>
                  </a:cubicBezTo>
                  <a:cubicBezTo>
                    <a:pt x="9672" y="5734"/>
                    <a:pt x="9798" y="5703"/>
                    <a:pt x="9925" y="5671"/>
                  </a:cubicBezTo>
                  <a:lnTo>
                    <a:pt x="9925" y="5671"/>
                  </a:lnTo>
                  <a:cubicBezTo>
                    <a:pt x="9767" y="7876"/>
                    <a:pt x="8003" y="9641"/>
                    <a:pt x="5797" y="9861"/>
                  </a:cubicBezTo>
                  <a:lnTo>
                    <a:pt x="5797" y="9011"/>
                  </a:lnTo>
                  <a:cubicBezTo>
                    <a:pt x="7058" y="8822"/>
                    <a:pt x="8034" y="7845"/>
                    <a:pt x="8223" y="6585"/>
                  </a:cubicBezTo>
                  <a:lnTo>
                    <a:pt x="6207" y="6585"/>
                  </a:lnTo>
                  <a:cubicBezTo>
                    <a:pt x="5986" y="6585"/>
                    <a:pt x="5829" y="6396"/>
                    <a:pt x="5829" y="6144"/>
                  </a:cubicBezTo>
                  <a:cubicBezTo>
                    <a:pt x="5829" y="5892"/>
                    <a:pt x="6018" y="5734"/>
                    <a:pt x="6207" y="5734"/>
                  </a:cubicBezTo>
                  <a:lnTo>
                    <a:pt x="8318" y="5734"/>
                  </a:lnTo>
                  <a:lnTo>
                    <a:pt x="8318" y="4915"/>
                  </a:lnTo>
                  <a:lnTo>
                    <a:pt x="6207" y="4915"/>
                  </a:lnTo>
                  <a:cubicBezTo>
                    <a:pt x="5986" y="4915"/>
                    <a:pt x="5829" y="4726"/>
                    <a:pt x="5829" y="4537"/>
                  </a:cubicBezTo>
                  <a:cubicBezTo>
                    <a:pt x="5829" y="4285"/>
                    <a:pt x="6018" y="4096"/>
                    <a:pt x="6207" y="4096"/>
                  </a:cubicBezTo>
                  <a:lnTo>
                    <a:pt x="8318" y="4096"/>
                  </a:lnTo>
                  <a:lnTo>
                    <a:pt x="8318" y="3277"/>
                  </a:lnTo>
                  <a:lnTo>
                    <a:pt x="6207" y="3277"/>
                  </a:lnTo>
                  <a:cubicBezTo>
                    <a:pt x="5986" y="3277"/>
                    <a:pt x="5829" y="3056"/>
                    <a:pt x="5829" y="2867"/>
                  </a:cubicBezTo>
                  <a:cubicBezTo>
                    <a:pt x="5829" y="2678"/>
                    <a:pt x="6018" y="2489"/>
                    <a:pt x="6207" y="2489"/>
                  </a:cubicBezTo>
                  <a:lnTo>
                    <a:pt x="8223" y="2489"/>
                  </a:lnTo>
                  <a:cubicBezTo>
                    <a:pt x="8034" y="1071"/>
                    <a:pt x="6806" y="0"/>
                    <a:pt x="5388" y="0"/>
                  </a:cubicBezTo>
                  <a:close/>
                </a:path>
              </a:pathLst>
            </a:custGeom>
            <a:solidFill>
              <a:srgbClr val="FCF4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9"/>
            <p:cNvSpPr/>
            <p:nvPr/>
          </p:nvSpPr>
          <p:spPr>
            <a:xfrm>
              <a:off x="2479038" y="4200522"/>
              <a:ext cx="271340" cy="353864"/>
            </a:xfrm>
            <a:custGeom>
              <a:rect b="b" l="l" r="r" t="t"/>
              <a:pathLst>
                <a:path extrusionOk="0" h="14052" w="10776">
                  <a:moveTo>
                    <a:pt x="5388" y="0"/>
                  </a:moveTo>
                  <a:cubicBezTo>
                    <a:pt x="3939" y="0"/>
                    <a:pt x="2741" y="1071"/>
                    <a:pt x="2552" y="2489"/>
                  </a:cubicBezTo>
                  <a:lnTo>
                    <a:pt x="4569" y="2489"/>
                  </a:lnTo>
                  <a:cubicBezTo>
                    <a:pt x="4789" y="2489"/>
                    <a:pt x="5010" y="2678"/>
                    <a:pt x="5010" y="2867"/>
                  </a:cubicBezTo>
                  <a:cubicBezTo>
                    <a:pt x="5010" y="3056"/>
                    <a:pt x="4789" y="3277"/>
                    <a:pt x="4569" y="3277"/>
                  </a:cubicBezTo>
                  <a:lnTo>
                    <a:pt x="2489" y="3277"/>
                  </a:lnTo>
                  <a:lnTo>
                    <a:pt x="2489" y="4096"/>
                  </a:lnTo>
                  <a:lnTo>
                    <a:pt x="4569" y="4096"/>
                  </a:lnTo>
                  <a:cubicBezTo>
                    <a:pt x="4789" y="4096"/>
                    <a:pt x="5010" y="4285"/>
                    <a:pt x="5010" y="4537"/>
                  </a:cubicBezTo>
                  <a:cubicBezTo>
                    <a:pt x="5010" y="4757"/>
                    <a:pt x="4789" y="4915"/>
                    <a:pt x="4569" y="4915"/>
                  </a:cubicBezTo>
                  <a:lnTo>
                    <a:pt x="2489" y="4915"/>
                  </a:lnTo>
                  <a:lnTo>
                    <a:pt x="2489" y="5734"/>
                  </a:lnTo>
                  <a:lnTo>
                    <a:pt x="4569" y="5734"/>
                  </a:lnTo>
                  <a:cubicBezTo>
                    <a:pt x="4789" y="5734"/>
                    <a:pt x="5010" y="5955"/>
                    <a:pt x="5010" y="6144"/>
                  </a:cubicBezTo>
                  <a:cubicBezTo>
                    <a:pt x="5010" y="6396"/>
                    <a:pt x="4789" y="6585"/>
                    <a:pt x="4569" y="6585"/>
                  </a:cubicBezTo>
                  <a:lnTo>
                    <a:pt x="2552" y="6585"/>
                  </a:lnTo>
                  <a:cubicBezTo>
                    <a:pt x="2741" y="7845"/>
                    <a:pt x="3750" y="8822"/>
                    <a:pt x="5010" y="9011"/>
                  </a:cubicBezTo>
                  <a:lnTo>
                    <a:pt x="5010" y="9861"/>
                  </a:lnTo>
                  <a:cubicBezTo>
                    <a:pt x="2804" y="9641"/>
                    <a:pt x="1072" y="7876"/>
                    <a:pt x="851" y="5671"/>
                  </a:cubicBezTo>
                  <a:lnTo>
                    <a:pt x="851" y="5671"/>
                  </a:lnTo>
                  <a:cubicBezTo>
                    <a:pt x="977" y="5703"/>
                    <a:pt x="1135" y="5734"/>
                    <a:pt x="1261" y="5734"/>
                  </a:cubicBezTo>
                  <a:cubicBezTo>
                    <a:pt x="1418" y="5734"/>
                    <a:pt x="1544" y="5703"/>
                    <a:pt x="1702" y="5671"/>
                  </a:cubicBezTo>
                  <a:lnTo>
                    <a:pt x="1702" y="3340"/>
                  </a:lnTo>
                  <a:cubicBezTo>
                    <a:pt x="1576" y="3308"/>
                    <a:pt x="1418" y="3277"/>
                    <a:pt x="1261" y="3277"/>
                  </a:cubicBezTo>
                  <a:cubicBezTo>
                    <a:pt x="599" y="3277"/>
                    <a:pt x="0" y="3812"/>
                    <a:pt x="0" y="4537"/>
                  </a:cubicBezTo>
                  <a:lnTo>
                    <a:pt x="0" y="5356"/>
                  </a:lnTo>
                  <a:cubicBezTo>
                    <a:pt x="0" y="8191"/>
                    <a:pt x="2206" y="10523"/>
                    <a:pt x="4947" y="10712"/>
                  </a:cubicBezTo>
                  <a:lnTo>
                    <a:pt x="4947" y="11657"/>
                  </a:lnTo>
                  <a:cubicBezTo>
                    <a:pt x="4002" y="11846"/>
                    <a:pt x="3308" y="12697"/>
                    <a:pt x="3308" y="13673"/>
                  </a:cubicBezTo>
                  <a:cubicBezTo>
                    <a:pt x="3308" y="13894"/>
                    <a:pt x="3497" y="14051"/>
                    <a:pt x="3750" y="14051"/>
                  </a:cubicBezTo>
                  <a:lnTo>
                    <a:pt x="7058" y="14051"/>
                  </a:lnTo>
                  <a:cubicBezTo>
                    <a:pt x="7278" y="14051"/>
                    <a:pt x="7436" y="13862"/>
                    <a:pt x="7436" y="13673"/>
                  </a:cubicBezTo>
                  <a:cubicBezTo>
                    <a:pt x="7436" y="12697"/>
                    <a:pt x="6743" y="11815"/>
                    <a:pt x="5797" y="11657"/>
                  </a:cubicBezTo>
                  <a:lnTo>
                    <a:pt x="5797" y="10712"/>
                  </a:lnTo>
                  <a:cubicBezTo>
                    <a:pt x="8570" y="10523"/>
                    <a:pt x="10775" y="8191"/>
                    <a:pt x="10775" y="5356"/>
                  </a:cubicBezTo>
                  <a:lnTo>
                    <a:pt x="10775" y="4537"/>
                  </a:lnTo>
                  <a:cubicBezTo>
                    <a:pt x="10775" y="3875"/>
                    <a:pt x="10240" y="3277"/>
                    <a:pt x="9515" y="3277"/>
                  </a:cubicBezTo>
                  <a:cubicBezTo>
                    <a:pt x="9357" y="3277"/>
                    <a:pt x="9263" y="3308"/>
                    <a:pt x="9137" y="3340"/>
                  </a:cubicBezTo>
                  <a:lnTo>
                    <a:pt x="9137" y="5671"/>
                  </a:lnTo>
                  <a:cubicBezTo>
                    <a:pt x="9263" y="5703"/>
                    <a:pt x="9420" y="5734"/>
                    <a:pt x="9515" y="5734"/>
                  </a:cubicBezTo>
                  <a:cubicBezTo>
                    <a:pt x="9672" y="5734"/>
                    <a:pt x="9798" y="5703"/>
                    <a:pt x="9925" y="5671"/>
                  </a:cubicBezTo>
                  <a:lnTo>
                    <a:pt x="9925" y="5671"/>
                  </a:lnTo>
                  <a:cubicBezTo>
                    <a:pt x="9767" y="7876"/>
                    <a:pt x="8003" y="9641"/>
                    <a:pt x="5797" y="9861"/>
                  </a:cubicBezTo>
                  <a:lnTo>
                    <a:pt x="5797" y="9011"/>
                  </a:lnTo>
                  <a:cubicBezTo>
                    <a:pt x="7058" y="8822"/>
                    <a:pt x="8034" y="7845"/>
                    <a:pt x="8223" y="6585"/>
                  </a:cubicBezTo>
                  <a:lnTo>
                    <a:pt x="6207" y="6585"/>
                  </a:lnTo>
                  <a:cubicBezTo>
                    <a:pt x="5986" y="6585"/>
                    <a:pt x="5829" y="6396"/>
                    <a:pt x="5829" y="6144"/>
                  </a:cubicBezTo>
                  <a:cubicBezTo>
                    <a:pt x="5829" y="5892"/>
                    <a:pt x="6018" y="5734"/>
                    <a:pt x="6207" y="5734"/>
                  </a:cubicBezTo>
                  <a:lnTo>
                    <a:pt x="8318" y="5734"/>
                  </a:lnTo>
                  <a:lnTo>
                    <a:pt x="8318" y="4915"/>
                  </a:lnTo>
                  <a:lnTo>
                    <a:pt x="6207" y="4915"/>
                  </a:lnTo>
                  <a:cubicBezTo>
                    <a:pt x="5986" y="4915"/>
                    <a:pt x="5829" y="4726"/>
                    <a:pt x="5829" y="4537"/>
                  </a:cubicBezTo>
                  <a:cubicBezTo>
                    <a:pt x="5829" y="4285"/>
                    <a:pt x="6018" y="4096"/>
                    <a:pt x="6207" y="4096"/>
                  </a:cubicBezTo>
                  <a:lnTo>
                    <a:pt x="8318" y="4096"/>
                  </a:lnTo>
                  <a:lnTo>
                    <a:pt x="8318" y="3277"/>
                  </a:lnTo>
                  <a:lnTo>
                    <a:pt x="6207" y="3277"/>
                  </a:lnTo>
                  <a:cubicBezTo>
                    <a:pt x="5986" y="3277"/>
                    <a:pt x="5829" y="3056"/>
                    <a:pt x="5829" y="2867"/>
                  </a:cubicBezTo>
                  <a:cubicBezTo>
                    <a:pt x="5829" y="2678"/>
                    <a:pt x="6018" y="2489"/>
                    <a:pt x="6207" y="2489"/>
                  </a:cubicBezTo>
                  <a:lnTo>
                    <a:pt x="8223" y="2489"/>
                  </a:lnTo>
                  <a:cubicBezTo>
                    <a:pt x="8034" y="1071"/>
                    <a:pt x="6806" y="0"/>
                    <a:pt x="5388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6" name="Google Shape;576;p59"/>
          <p:cNvGrpSpPr/>
          <p:nvPr/>
        </p:nvGrpSpPr>
        <p:grpSpPr>
          <a:xfrm>
            <a:off x="3337612" y="1439038"/>
            <a:ext cx="2469569" cy="1264425"/>
            <a:chOff x="3337625" y="1800000"/>
            <a:chExt cx="2469569" cy="1264425"/>
          </a:xfrm>
        </p:grpSpPr>
        <p:sp>
          <p:nvSpPr>
            <p:cNvPr id="577" name="Google Shape;577;p59"/>
            <p:cNvSpPr/>
            <p:nvPr/>
          </p:nvSpPr>
          <p:spPr>
            <a:xfrm flipH="1">
              <a:off x="3337664" y="1800000"/>
              <a:ext cx="2179800" cy="977400"/>
            </a:xfrm>
            <a:prstGeom prst="roundRect">
              <a:avLst>
                <a:gd fmla="val 5742" name="adj"/>
              </a:avLst>
            </a:prstGeom>
            <a:solidFill>
              <a:srgbClr val="FDFDFD"/>
            </a:solidFill>
            <a:ln cap="flat" cmpd="sng" w="14300">
              <a:solidFill>
                <a:srgbClr val="2D2E2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3120000" dist="38100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9"/>
            <p:cNvSpPr txBox="1"/>
            <p:nvPr/>
          </p:nvSpPr>
          <p:spPr>
            <a:xfrm flipH="1">
              <a:off x="3398721" y="1800000"/>
              <a:ext cx="2057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s-419" sz="1500" u="none" cap="none" strike="noStrike">
                  <a:solidFill>
                    <a:srgbClr val="00A0DD"/>
                  </a:solidFill>
                  <a:latin typeface="Viga"/>
                  <a:ea typeface="Viga"/>
                  <a:cs typeface="Viga"/>
                  <a:sym typeface="Viga"/>
                </a:rPr>
                <a:t>PARTICIPACIÓN</a:t>
              </a:r>
              <a:endParaRPr b="1" i="0" sz="1500" u="none" cap="none" strike="noStrike">
                <a:solidFill>
                  <a:srgbClr val="00A0DD"/>
                </a:solidFill>
                <a:latin typeface="Viga"/>
                <a:ea typeface="Viga"/>
                <a:cs typeface="Viga"/>
                <a:sym typeface="Viga"/>
              </a:endParaRPr>
            </a:p>
          </p:txBody>
        </p:sp>
        <p:sp>
          <p:nvSpPr>
            <p:cNvPr id="579" name="Google Shape;579;p59"/>
            <p:cNvSpPr txBox="1"/>
            <p:nvPr/>
          </p:nvSpPr>
          <p:spPr>
            <a:xfrm flipH="1">
              <a:off x="3337625" y="2136313"/>
              <a:ext cx="2179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Ser protagonistas de nuestro aprendizaje</a:t>
              </a:r>
              <a:endParaRPr b="0" i="0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0" name="Google Shape;580;p59"/>
            <p:cNvSpPr/>
            <p:nvPr/>
          </p:nvSpPr>
          <p:spPr>
            <a:xfrm rot="-5400000">
              <a:off x="5206144" y="2463375"/>
              <a:ext cx="601200" cy="600900"/>
            </a:xfrm>
            <a:prstGeom prst="ellipse">
              <a:avLst/>
            </a:prstGeom>
            <a:solidFill>
              <a:srgbClr val="8068BB">
                <a:alpha val="89020"/>
              </a:srgbClr>
            </a:solidFill>
            <a:ln cap="flat" cmpd="sng" w="14300">
              <a:solidFill>
                <a:srgbClr val="2D2E2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400000" dist="33338">
                <a:srgbClr val="2D2E27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9"/>
            <p:cNvSpPr/>
            <p:nvPr/>
          </p:nvSpPr>
          <p:spPr>
            <a:xfrm>
              <a:off x="5337086" y="2623498"/>
              <a:ext cx="339205" cy="318060"/>
            </a:xfrm>
            <a:custGeom>
              <a:rect b="b" l="l" r="r" t="t"/>
              <a:pathLst>
                <a:path extrusionOk="0" h="18069" w="19273">
                  <a:moveTo>
                    <a:pt x="5456" y="7679"/>
                  </a:moveTo>
                  <a:cubicBezTo>
                    <a:pt x="6294" y="7679"/>
                    <a:pt x="6715" y="8694"/>
                    <a:pt x="6122" y="9284"/>
                  </a:cubicBezTo>
                  <a:cubicBezTo>
                    <a:pt x="5930" y="9476"/>
                    <a:pt x="5694" y="9562"/>
                    <a:pt x="5462" y="9562"/>
                  </a:cubicBezTo>
                  <a:cubicBezTo>
                    <a:pt x="4979" y="9562"/>
                    <a:pt x="4517" y="9188"/>
                    <a:pt x="4517" y="8622"/>
                  </a:cubicBezTo>
                  <a:cubicBezTo>
                    <a:pt x="4517" y="8101"/>
                    <a:pt x="4936" y="7679"/>
                    <a:pt x="5456" y="7679"/>
                  </a:cubicBezTo>
                  <a:close/>
                  <a:moveTo>
                    <a:pt x="9636" y="7679"/>
                  </a:moveTo>
                  <a:cubicBezTo>
                    <a:pt x="10473" y="7679"/>
                    <a:pt x="10892" y="8694"/>
                    <a:pt x="10299" y="9284"/>
                  </a:cubicBezTo>
                  <a:cubicBezTo>
                    <a:pt x="10107" y="9476"/>
                    <a:pt x="9872" y="9562"/>
                    <a:pt x="9640" y="9562"/>
                  </a:cubicBezTo>
                  <a:cubicBezTo>
                    <a:pt x="9157" y="9562"/>
                    <a:pt x="8694" y="9188"/>
                    <a:pt x="8694" y="8622"/>
                  </a:cubicBezTo>
                  <a:cubicBezTo>
                    <a:pt x="8694" y="8101"/>
                    <a:pt x="9115" y="7679"/>
                    <a:pt x="9636" y="7679"/>
                  </a:cubicBezTo>
                  <a:close/>
                  <a:moveTo>
                    <a:pt x="13813" y="7679"/>
                  </a:moveTo>
                  <a:cubicBezTo>
                    <a:pt x="14650" y="7679"/>
                    <a:pt x="15071" y="8694"/>
                    <a:pt x="14478" y="9284"/>
                  </a:cubicBezTo>
                  <a:cubicBezTo>
                    <a:pt x="14286" y="9476"/>
                    <a:pt x="14050" y="9562"/>
                    <a:pt x="13819" y="9562"/>
                  </a:cubicBezTo>
                  <a:cubicBezTo>
                    <a:pt x="13336" y="9562"/>
                    <a:pt x="12873" y="9188"/>
                    <a:pt x="12873" y="8622"/>
                  </a:cubicBezTo>
                  <a:cubicBezTo>
                    <a:pt x="12873" y="8101"/>
                    <a:pt x="13292" y="7679"/>
                    <a:pt x="13813" y="7679"/>
                  </a:cubicBezTo>
                  <a:close/>
                  <a:moveTo>
                    <a:pt x="9597" y="1"/>
                  </a:moveTo>
                  <a:cubicBezTo>
                    <a:pt x="4303" y="1"/>
                    <a:pt x="0" y="3801"/>
                    <a:pt x="0" y="8471"/>
                  </a:cubicBezTo>
                  <a:cubicBezTo>
                    <a:pt x="0" y="10444"/>
                    <a:pt x="780" y="12356"/>
                    <a:pt x="2201" y="13870"/>
                  </a:cubicBezTo>
                  <a:cubicBezTo>
                    <a:pt x="2481" y="15033"/>
                    <a:pt x="2138" y="16258"/>
                    <a:pt x="1292" y="17104"/>
                  </a:cubicBezTo>
                  <a:cubicBezTo>
                    <a:pt x="940" y="17460"/>
                    <a:pt x="1190" y="18068"/>
                    <a:pt x="1692" y="18068"/>
                  </a:cubicBezTo>
                  <a:cubicBezTo>
                    <a:pt x="3300" y="18065"/>
                    <a:pt x="4845" y="17442"/>
                    <a:pt x="6005" y="16328"/>
                  </a:cubicBezTo>
                  <a:cubicBezTo>
                    <a:pt x="7150" y="16731"/>
                    <a:pt x="8357" y="16939"/>
                    <a:pt x="9571" y="16939"/>
                  </a:cubicBezTo>
                  <a:cubicBezTo>
                    <a:pt x="9579" y="16939"/>
                    <a:pt x="9588" y="16939"/>
                    <a:pt x="9597" y="16939"/>
                  </a:cubicBezTo>
                  <a:cubicBezTo>
                    <a:pt x="14891" y="16939"/>
                    <a:pt x="19272" y="13139"/>
                    <a:pt x="19272" y="8471"/>
                  </a:cubicBezTo>
                  <a:cubicBezTo>
                    <a:pt x="19272" y="3801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2" name="Google Shape;582;p59"/>
          <p:cNvGrpSpPr/>
          <p:nvPr/>
        </p:nvGrpSpPr>
        <p:grpSpPr>
          <a:xfrm>
            <a:off x="539987" y="1439036"/>
            <a:ext cx="2470302" cy="1226731"/>
            <a:chOff x="360000" y="1799999"/>
            <a:chExt cx="2470302" cy="1226731"/>
          </a:xfrm>
        </p:grpSpPr>
        <p:grpSp>
          <p:nvGrpSpPr>
            <p:cNvPr id="583" name="Google Shape;583;p59"/>
            <p:cNvGrpSpPr/>
            <p:nvPr/>
          </p:nvGrpSpPr>
          <p:grpSpPr>
            <a:xfrm>
              <a:off x="360000" y="1799999"/>
              <a:ext cx="2188200" cy="977400"/>
              <a:chOff x="584850" y="1655825"/>
              <a:chExt cx="2188200" cy="977400"/>
            </a:xfrm>
          </p:grpSpPr>
          <p:sp>
            <p:nvSpPr>
              <p:cNvPr id="584" name="Google Shape;584;p59"/>
              <p:cNvSpPr/>
              <p:nvPr/>
            </p:nvSpPr>
            <p:spPr>
              <a:xfrm flipH="1">
                <a:off x="584850" y="1655825"/>
                <a:ext cx="2188200" cy="977400"/>
              </a:xfrm>
              <a:prstGeom prst="roundRect">
                <a:avLst>
                  <a:gd fmla="val 5742" name="adj"/>
                </a:avLst>
              </a:prstGeom>
              <a:solidFill>
                <a:srgbClr val="FDFDFD"/>
              </a:solidFill>
              <a:ln cap="flat" cmpd="sng" w="14300">
                <a:solidFill>
                  <a:srgbClr val="2D2E27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3120000" dist="38100">
                  <a:srgbClr val="2D2E27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59"/>
              <p:cNvSpPr txBox="1"/>
              <p:nvPr/>
            </p:nvSpPr>
            <p:spPr>
              <a:xfrm flipH="1">
                <a:off x="928200" y="1655825"/>
                <a:ext cx="15015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1" i="0" lang="es-419" sz="1500" u="none" cap="none" strike="noStrike">
                    <a:solidFill>
                      <a:srgbClr val="00A0DD"/>
                    </a:solidFill>
                    <a:latin typeface="Viga"/>
                    <a:ea typeface="Viga"/>
                    <a:cs typeface="Viga"/>
                    <a:sym typeface="Viga"/>
                  </a:rPr>
                  <a:t>RESPETO</a:t>
                </a:r>
                <a:endParaRPr b="1" i="0" sz="1500" u="none" cap="none" strike="noStrike">
                  <a:solidFill>
                    <a:srgbClr val="00A0DD"/>
                  </a:solidFill>
                  <a:latin typeface="Viga"/>
                  <a:ea typeface="Viga"/>
                  <a:cs typeface="Viga"/>
                  <a:sym typeface="Viga"/>
                </a:endParaRPr>
              </a:p>
            </p:txBody>
          </p:sp>
          <p:sp>
            <p:nvSpPr>
              <p:cNvPr id="586" name="Google Shape;586;p59"/>
              <p:cNvSpPr txBox="1"/>
              <p:nvPr/>
            </p:nvSpPr>
            <p:spPr>
              <a:xfrm flipH="1">
                <a:off x="584850" y="2010976"/>
                <a:ext cx="21882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s-419" sz="1200" u="none" cap="none" strike="noStrike">
                    <a:solidFill>
                      <a:srgbClr val="2D2E27"/>
                    </a:solidFill>
                    <a:latin typeface="Roboto"/>
                    <a:ea typeface="Roboto"/>
                    <a:cs typeface="Roboto"/>
                    <a:sym typeface="Roboto"/>
                  </a:rPr>
                  <a:t>Generar un clima de confianza</a:t>
                </a:r>
                <a:endParaRPr b="0" i="0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87" name="Google Shape;587;p59"/>
            <p:cNvSpPr/>
            <p:nvPr/>
          </p:nvSpPr>
          <p:spPr>
            <a:xfrm>
              <a:off x="2530298" y="2920609"/>
              <a:ext cx="53348" cy="53888"/>
            </a:xfrm>
            <a:custGeom>
              <a:rect b="b" l="l" r="r" t="t"/>
              <a:pathLst>
                <a:path extrusionOk="0" h="1497" w="1482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FCF4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8" name="Google Shape;588;p59"/>
            <p:cNvGrpSpPr/>
            <p:nvPr/>
          </p:nvGrpSpPr>
          <p:grpSpPr>
            <a:xfrm>
              <a:off x="2230844" y="2405389"/>
              <a:ext cx="599458" cy="621340"/>
              <a:chOff x="2454150" y="2319050"/>
              <a:chExt cx="600900" cy="601200"/>
            </a:xfrm>
          </p:grpSpPr>
          <p:sp>
            <p:nvSpPr>
              <p:cNvPr id="589" name="Google Shape;589;p59"/>
              <p:cNvSpPr/>
              <p:nvPr/>
            </p:nvSpPr>
            <p:spPr>
              <a:xfrm rot="-5400000">
                <a:off x="2454000" y="2319200"/>
                <a:ext cx="601200" cy="600900"/>
              </a:xfrm>
              <a:prstGeom prst="ellipse">
                <a:avLst/>
              </a:prstGeom>
              <a:solidFill>
                <a:srgbClr val="8068BB">
                  <a:alpha val="89020"/>
                </a:srgbClr>
              </a:solidFill>
              <a:ln cap="flat" cmpd="sng" w="14300">
                <a:solidFill>
                  <a:srgbClr val="2D2E27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2400000" dist="33338">
                  <a:srgbClr val="2D2E27"/>
                </a:outerShdw>
              </a:effectLst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59"/>
              <p:cNvSpPr/>
              <p:nvPr/>
            </p:nvSpPr>
            <p:spPr>
              <a:xfrm>
                <a:off x="2552153" y="2603464"/>
                <a:ext cx="83946" cy="79410"/>
              </a:xfrm>
              <a:custGeom>
                <a:rect b="b" l="l" r="r" t="t"/>
                <a:pathLst>
                  <a:path extrusionOk="0" h="2206" w="2332">
                    <a:moveTo>
                      <a:pt x="1769" y="1"/>
                    </a:moveTo>
                    <a:cubicBezTo>
                      <a:pt x="1639" y="1"/>
                      <a:pt x="1513" y="48"/>
                      <a:pt x="1418" y="142"/>
                    </a:cubicBezTo>
                    <a:lnTo>
                      <a:pt x="189" y="1371"/>
                    </a:lnTo>
                    <a:cubicBezTo>
                      <a:pt x="0" y="1560"/>
                      <a:pt x="0" y="1875"/>
                      <a:pt x="189" y="2064"/>
                    </a:cubicBezTo>
                    <a:cubicBezTo>
                      <a:pt x="300" y="2159"/>
                      <a:pt x="434" y="2206"/>
                      <a:pt x="564" y="2206"/>
                    </a:cubicBezTo>
                    <a:cubicBezTo>
                      <a:pt x="694" y="2206"/>
                      <a:pt x="820" y="2159"/>
                      <a:pt x="914" y="2064"/>
                    </a:cubicBezTo>
                    <a:lnTo>
                      <a:pt x="2143" y="835"/>
                    </a:lnTo>
                    <a:cubicBezTo>
                      <a:pt x="2332" y="646"/>
                      <a:pt x="2332" y="331"/>
                      <a:pt x="2143" y="142"/>
                    </a:cubicBezTo>
                    <a:cubicBezTo>
                      <a:pt x="2033" y="48"/>
                      <a:pt x="1899" y="1"/>
                      <a:pt x="17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59"/>
              <p:cNvSpPr/>
              <p:nvPr/>
            </p:nvSpPr>
            <p:spPr>
              <a:xfrm>
                <a:off x="2596394" y="2645437"/>
                <a:ext cx="83946" cy="80562"/>
              </a:xfrm>
              <a:custGeom>
                <a:rect b="b" l="l" r="r" t="t"/>
                <a:pathLst>
                  <a:path extrusionOk="0" h="2238" w="2332">
                    <a:moveTo>
                      <a:pt x="1764" y="0"/>
                    </a:moveTo>
                    <a:cubicBezTo>
                      <a:pt x="1638" y="0"/>
                      <a:pt x="1512" y="47"/>
                      <a:pt x="1418" y="142"/>
                    </a:cubicBezTo>
                    <a:lnTo>
                      <a:pt x="189" y="1371"/>
                    </a:lnTo>
                    <a:cubicBezTo>
                      <a:pt x="0" y="1560"/>
                      <a:pt x="0" y="1875"/>
                      <a:pt x="189" y="2095"/>
                    </a:cubicBezTo>
                    <a:cubicBezTo>
                      <a:pt x="284" y="2190"/>
                      <a:pt x="410" y="2237"/>
                      <a:pt x="540" y="2237"/>
                    </a:cubicBezTo>
                    <a:cubicBezTo>
                      <a:pt x="670" y="2237"/>
                      <a:pt x="804" y="2190"/>
                      <a:pt x="914" y="2095"/>
                    </a:cubicBezTo>
                    <a:lnTo>
                      <a:pt x="2111" y="867"/>
                    </a:lnTo>
                    <a:cubicBezTo>
                      <a:pt x="2332" y="678"/>
                      <a:pt x="2332" y="363"/>
                      <a:pt x="2111" y="142"/>
                    </a:cubicBezTo>
                    <a:cubicBezTo>
                      <a:pt x="2016" y="47"/>
                      <a:pt x="1890" y="0"/>
                      <a:pt x="1764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59"/>
              <p:cNvSpPr/>
              <p:nvPr/>
            </p:nvSpPr>
            <p:spPr>
              <a:xfrm>
                <a:off x="2640599" y="2689642"/>
                <a:ext cx="82830" cy="80274"/>
              </a:xfrm>
              <a:custGeom>
                <a:rect b="b" l="l" r="r" t="t"/>
                <a:pathLst>
                  <a:path extrusionOk="0" h="2230" w="2301">
                    <a:moveTo>
                      <a:pt x="1765" y="1"/>
                    </a:moveTo>
                    <a:cubicBezTo>
                      <a:pt x="1639" y="1"/>
                      <a:pt x="1513" y="48"/>
                      <a:pt x="1419" y="143"/>
                    </a:cubicBezTo>
                    <a:lnTo>
                      <a:pt x="190" y="1371"/>
                    </a:lnTo>
                    <a:cubicBezTo>
                      <a:pt x="1" y="1560"/>
                      <a:pt x="1" y="1875"/>
                      <a:pt x="190" y="2064"/>
                    </a:cubicBezTo>
                    <a:cubicBezTo>
                      <a:pt x="284" y="2175"/>
                      <a:pt x="410" y="2230"/>
                      <a:pt x="536" y="2230"/>
                    </a:cubicBezTo>
                    <a:cubicBezTo>
                      <a:pt x="662" y="2230"/>
                      <a:pt x="788" y="2175"/>
                      <a:pt x="883" y="2064"/>
                    </a:cubicBezTo>
                    <a:lnTo>
                      <a:pt x="2112" y="836"/>
                    </a:lnTo>
                    <a:cubicBezTo>
                      <a:pt x="2301" y="647"/>
                      <a:pt x="2301" y="332"/>
                      <a:pt x="2112" y="143"/>
                    </a:cubicBezTo>
                    <a:cubicBezTo>
                      <a:pt x="2017" y="48"/>
                      <a:pt x="1891" y="1"/>
                      <a:pt x="1765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59"/>
              <p:cNvSpPr/>
              <p:nvPr/>
            </p:nvSpPr>
            <p:spPr>
              <a:xfrm>
                <a:off x="2682572" y="2733019"/>
                <a:ext cx="83946" cy="80274"/>
              </a:xfrm>
              <a:custGeom>
                <a:rect b="b" l="l" r="r" t="t"/>
                <a:pathLst>
                  <a:path extrusionOk="0" h="2230" w="2332">
                    <a:moveTo>
                      <a:pt x="1781" y="1"/>
                    </a:moveTo>
                    <a:cubicBezTo>
                      <a:pt x="1655" y="1"/>
                      <a:pt x="1529" y="56"/>
                      <a:pt x="1418" y="166"/>
                    </a:cubicBezTo>
                    <a:lnTo>
                      <a:pt x="190" y="1395"/>
                    </a:lnTo>
                    <a:cubicBezTo>
                      <a:pt x="1" y="1584"/>
                      <a:pt x="1" y="1899"/>
                      <a:pt x="190" y="2088"/>
                    </a:cubicBezTo>
                    <a:cubicBezTo>
                      <a:pt x="300" y="2183"/>
                      <a:pt x="442" y="2230"/>
                      <a:pt x="575" y="2230"/>
                    </a:cubicBezTo>
                    <a:cubicBezTo>
                      <a:pt x="709" y="2230"/>
                      <a:pt x="835" y="2183"/>
                      <a:pt x="914" y="2088"/>
                    </a:cubicBezTo>
                    <a:lnTo>
                      <a:pt x="2143" y="859"/>
                    </a:lnTo>
                    <a:cubicBezTo>
                      <a:pt x="2332" y="670"/>
                      <a:pt x="2332" y="355"/>
                      <a:pt x="2143" y="166"/>
                    </a:cubicBezTo>
                    <a:cubicBezTo>
                      <a:pt x="2033" y="56"/>
                      <a:pt x="1907" y="1"/>
                      <a:pt x="1781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59"/>
              <p:cNvSpPr/>
              <p:nvPr/>
            </p:nvSpPr>
            <p:spPr>
              <a:xfrm>
                <a:off x="2755143" y="2776432"/>
                <a:ext cx="53348" cy="53888"/>
              </a:xfrm>
              <a:custGeom>
                <a:rect b="b" l="l" r="r" t="t"/>
                <a:pathLst>
                  <a:path extrusionOk="0" h="1497" w="1482">
                    <a:moveTo>
                      <a:pt x="662" y="0"/>
                    </a:moveTo>
                    <a:lnTo>
                      <a:pt x="536" y="126"/>
                    </a:lnTo>
                    <a:lnTo>
                      <a:pt x="1" y="756"/>
                    </a:lnTo>
                    <a:lnTo>
                      <a:pt x="599" y="1355"/>
                    </a:lnTo>
                    <a:cubicBezTo>
                      <a:pt x="694" y="1449"/>
                      <a:pt x="820" y="1497"/>
                      <a:pt x="946" y="1497"/>
                    </a:cubicBezTo>
                    <a:cubicBezTo>
                      <a:pt x="1072" y="1497"/>
                      <a:pt x="1198" y="1449"/>
                      <a:pt x="1293" y="1355"/>
                    </a:cubicBezTo>
                    <a:cubicBezTo>
                      <a:pt x="1482" y="1166"/>
                      <a:pt x="1482" y="851"/>
                      <a:pt x="1293" y="662"/>
                    </a:cubicBezTo>
                    <a:lnTo>
                      <a:pt x="6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59"/>
              <p:cNvSpPr/>
              <p:nvPr/>
            </p:nvSpPr>
            <p:spPr>
              <a:xfrm>
                <a:off x="2524362" y="2440866"/>
                <a:ext cx="400364" cy="357563"/>
              </a:xfrm>
              <a:custGeom>
                <a:rect b="b" l="l" r="r" t="t"/>
                <a:pathLst>
                  <a:path extrusionOk="0" h="9933" w="11122">
                    <a:moveTo>
                      <a:pt x="4049" y="1"/>
                    </a:moveTo>
                    <a:cubicBezTo>
                      <a:pt x="3781" y="1"/>
                      <a:pt x="3513" y="103"/>
                      <a:pt x="3308" y="308"/>
                    </a:cubicBezTo>
                    <a:lnTo>
                      <a:pt x="410" y="3364"/>
                    </a:lnTo>
                    <a:cubicBezTo>
                      <a:pt x="0" y="3774"/>
                      <a:pt x="0" y="4435"/>
                      <a:pt x="410" y="4813"/>
                    </a:cubicBezTo>
                    <a:lnTo>
                      <a:pt x="631" y="5065"/>
                    </a:lnTo>
                    <a:lnTo>
                      <a:pt x="1198" y="4498"/>
                    </a:lnTo>
                    <a:cubicBezTo>
                      <a:pt x="1454" y="4242"/>
                      <a:pt x="1794" y="4106"/>
                      <a:pt x="2122" y="4106"/>
                    </a:cubicBezTo>
                    <a:cubicBezTo>
                      <a:pt x="2398" y="4106"/>
                      <a:pt x="2666" y="4202"/>
                      <a:pt x="2867" y="4404"/>
                    </a:cubicBezTo>
                    <a:cubicBezTo>
                      <a:pt x="3151" y="4624"/>
                      <a:pt x="3308" y="4971"/>
                      <a:pt x="3277" y="5286"/>
                    </a:cubicBezTo>
                    <a:cubicBezTo>
                      <a:pt x="3592" y="5286"/>
                      <a:pt x="3907" y="5412"/>
                      <a:pt x="4128" y="5664"/>
                    </a:cubicBezTo>
                    <a:cubicBezTo>
                      <a:pt x="4380" y="5884"/>
                      <a:pt x="4506" y="6200"/>
                      <a:pt x="4506" y="6515"/>
                    </a:cubicBezTo>
                    <a:cubicBezTo>
                      <a:pt x="4821" y="6515"/>
                      <a:pt x="5136" y="6641"/>
                      <a:pt x="5356" y="6861"/>
                    </a:cubicBezTo>
                    <a:cubicBezTo>
                      <a:pt x="5608" y="7113"/>
                      <a:pt x="5703" y="7428"/>
                      <a:pt x="5703" y="7743"/>
                    </a:cubicBezTo>
                    <a:cubicBezTo>
                      <a:pt x="6018" y="7743"/>
                      <a:pt x="6364" y="7869"/>
                      <a:pt x="6585" y="8090"/>
                    </a:cubicBezTo>
                    <a:cubicBezTo>
                      <a:pt x="6837" y="8342"/>
                      <a:pt x="6931" y="8657"/>
                      <a:pt x="6931" y="8909"/>
                    </a:cubicBezTo>
                    <a:lnTo>
                      <a:pt x="7814" y="9791"/>
                    </a:lnTo>
                    <a:cubicBezTo>
                      <a:pt x="7908" y="9886"/>
                      <a:pt x="8034" y="9933"/>
                      <a:pt x="8160" y="9933"/>
                    </a:cubicBezTo>
                    <a:cubicBezTo>
                      <a:pt x="8286" y="9933"/>
                      <a:pt x="8412" y="9886"/>
                      <a:pt x="8507" y="9791"/>
                    </a:cubicBezTo>
                    <a:cubicBezTo>
                      <a:pt x="8727" y="9602"/>
                      <a:pt x="8727" y="9287"/>
                      <a:pt x="8507" y="9066"/>
                    </a:cubicBezTo>
                    <a:lnTo>
                      <a:pt x="7656" y="8216"/>
                    </a:lnTo>
                    <a:cubicBezTo>
                      <a:pt x="7530" y="8090"/>
                      <a:pt x="7530" y="7869"/>
                      <a:pt x="7656" y="7743"/>
                    </a:cubicBezTo>
                    <a:cubicBezTo>
                      <a:pt x="7748" y="7596"/>
                      <a:pt x="7851" y="7534"/>
                      <a:pt x="7953" y="7534"/>
                    </a:cubicBezTo>
                    <a:cubicBezTo>
                      <a:pt x="8024" y="7534"/>
                      <a:pt x="8095" y="7565"/>
                      <a:pt x="8160" y="7617"/>
                    </a:cubicBezTo>
                    <a:lnTo>
                      <a:pt x="9011" y="8499"/>
                    </a:lnTo>
                    <a:cubicBezTo>
                      <a:pt x="9121" y="8594"/>
                      <a:pt x="9255" y="8641"/>
                      <a:pt x="9385" y="8641"/>
                    </a:cubicBezTo>
                    <a:cubicBezTo>
                      <a:pt x="9515" y="8641"/>
                      <a:pt x="9641" y="8594"/>
                      <a:pt x="9735" y="8499"/>
                    </a:cubicBezTo>
                    <a:cubicBezTo>
                      <a:pt x="9924" y="8279"/>
                      <a:pt x="9924" y="7964"/>
                      <a:pt x="9735" y="7775"/>
                    </a:cubicBezTo>
                    <a:lnTo>
                      <a:pt x="8853" y="6924"/>
                    </a:lnTo>
                    <a:cubicBezTo>
                      <a:pt x="8759" y="6798"/>
                      <a:pt x="8759" y="6578"/>
                      <a:pt x="8853" y="6452"/>
                    </a:cubicBezTo>
                    <a:cubicBezTo>
                      <a:pt x="8916" y="6389"/>
                      <a:pt x="9011" y="6357"/>
                      <a:pt x="9101" y="6357"/>
                    </a:cubicBezTo>
                    <a:cubicBezTo>
                      <a:pt x="9192" y="6357"/>
                      <a:pt x="9279" y="6389"/>
                      <a:pt x="9326" y="6452"/>
                    </a:cubicBezTo>
                    <a:lnTo>
                      <a:pt x="10208" y="7302"/>
                    </a:lnTo>
                    <a:cubicBezTo>
                      <a:pt x="10303" y="7397"/>
                      <a:pt x="10429" y="7444"/>
                      <a:pt x="10555" y="7444"/>
                    </a:cubicBezTo>
                    <a:cubicBezTo>
                      <a:pt x="10681" y="7444"/>
                      <a:pt x="10807" y="7397"/>
                      <a:pt x="10901" y="7302"/>
                    </a:cubicBezTo>
                    <a:cubicBezTo>
                      <a:pt x="11122" y="7113"/>
                      <a:pt x="11122" y="6798"/>
                      <a:pt x="10901" y="6609"/>
                    </a:cubicBezTo>
                    <a:lnTo>
                      <a:pt x="10334" y="6010"/>
                    </a:lnTo>
                    <a:lnTo>
                      <a:pt x="10208" y="5884"/>
                    </a:lnTo>
                    <a:lnTo>
                      <a:pt x="6931" y="2608"/>
                    </a:lnTo>
                    <a:cubicBezTo>
                      <a:pt x="6884" y="2561"/>
                      <a:pt x="6798" y="2537"/>
                      <a:pt x="6707" y="2537"/>
                    </a:cubicBezTo>
                    <a:cubicBezTo>
                      <a:pt x="6616" y="2537"/>
                      <a:pt x="6522" y="2561"/>
                      <a:pt x="6459" y="2608"/>
                    </a:cubicBezTo>
                    <a:lnTo>
                      <a:pt x="5167" y="3931"/>
                    </a:lnTo>
                    <a:cubicBezTo>
                      <a:pt x="4904" y="4176"/>
                      <a:pt x="4562" y="4308"/>
                      <a:pt x="4229" y="4308"/>
                    </a:cubicBezTo>
                    <a:cubicBezTo>
                      <a:pt x="4004" y="4308"/>
                      <a:pt x="3783" y="4247"/>
                      <a:pt x="3592" y="4120"/>
                    </a:cubicBezTo>
                    <a:cubicBezTo>
                      <a:pt x="2962" y="3679"/>
                      <a:pt x="2930" y="2829"/>
                      <a:pt x="3434" y="2293"/>
                    </a:cubicBezTo>
                    <a:lnTo>
                      <a:pt x="5010" y="529"/>
                    </a:lnTo>
                    <a:lnTo>
                      <a:pt x="4789" y="308"/>
                    </a:lnTo>
                    <a:cubicBezTo>
                      <a:pt x="4584" y="103"/>
                      <a:pt x="4317" y="1"/>
                      <a:pt x="4049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59"/>
              <p:cNvSpPr/>
              <p:nvPr/>
            </p:nvSpPr>
            <p:spPr>
              <a:xfrm>
                <a:off x="2672348" y="2408970"/>
                <a:ext cx="296043" cy="216633"/>
              </a:xfrm>
              <a:custGeom>
                <a:rect b="b" l="l" r="r" t="t"/>
                <a:pathLst>
                  <a:path extrusionOk="0" h="6018" w="8224">
                    <a:moveTo>
                      <a:pt x="3699" y="0"/>
                    </a:moveTo>
                    <a:cubicBezTo>
                      <a:pt x="3435" y="0"/>
                      <a:pt x="3167" y="95"/>
                      <a:pt x="2962" y="284"/>
                    </a:cubicBezTo>
                    <a:lnTo>
                      <a:pt x="2364" y="883"/>
                    </a:lnTo>
                    <a:lnTo>
                      <a:pt x="2269" y="1009"/>
                    </a:lnTo>
                    <a:lnTo>
                      <a:pt x="222" y="3245"/>
                    </a:lnTo>
                    <a:cubicBezTo>
                      <a:pt x="1" y="3435"/>
                      <a:pt x="1" y="3781"/>
                      <a:pt x="222" y="3970"/>
                    </a:cubicBezTo>
                    <a:cubicBezTo>
                      <a:pt x="316" y="4065"/>
                      <a:pt x="442" y="4112"/>
                      <a:pt x="568" y="4112"/>
                    </a:cubicBezTo>
                    <a:cubicBezTo>
                      <a:pt x="694" y="4112"/>
                      <a:pt x="820" y="4065"/>
                      <a:pt x="915" y="3970"/>
                    </a:cubicBezTo>
                    <a:lnTo>
                      <a:pt x="2269" y="2615"/>
                    </a:lnTo>
                    <a:cubicBezTo>
                      <a:pt x="2458" y="2426"/>
                      <a:pt x="2718" y="2332"/>
                      <a:pt x="2982" y="2332"/>
                    </a:cubicBezTo>
                    <a:cubicBezTo>
                      <a:pt x="3246" y="2332"/>
                      <a:pt x="3514" y="2426"/>
                      <a:pt x="3719" y="2615"/>
                    </a:cubicBezTo>
                    <a:lnTo>
                      <a:pt x="7090" y="6018"/>
                    </a:lnTo>
                    <a:lnTo>
                      <a:pt x="7814" y="5356"/>
                    </a:lnTo>
                    <a:cubicBezTo>
                      <a:pt x="8224" y="4947"/>
                      <a:pt x="8224" y="4285"/>
                      <a:pt x="7814" y="3876"/>
                    </a:cubicBezTo>
                    <a:lnTo>
                      <a:pt x="4412" y="284"/>
                    </a:lnTo>
                    <a:cubicBezTo>
                      <a:pt x="4223" y="95"/>
                      <a:pt x="3963" y="0"/>
                      <a:pt x="3699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flat" cmpd="sng" w="4775">
                <a:solidFill>
                  <a:srgbClr val="FDFDF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97" name="Google Shape;597;p59"/>
          <p:cNvSpPr txBox="1"/>
          <p:nvPr/>
        </p:nvSpPr>
        <p:spPr>
          <a:xfrm>
            <a:off x="540388" y="360000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s-419" sz="4800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Tips p</a:t>
            </a:r>
            <a:r>
              <a:rPr b="0" i="0" lang="es-419" sz="4800" u="none" cap="none" strike="noStrike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ara una buena clase</a:t>
            </a:r>
            <a:endParaRPr b="0" i="0" sz="4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0"/>
          <p:cNvSpPr txBox="1"/>
          <p:nvPr/>
        </p:nvSpPr>
        <p:spPr>
          <a:xfrm>
            <a:off x="465225" y="360003"/>
            <a:ext cx="685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00A0DD"/>
                </a:solidFill>
              </a:rPr>
              <a:t>Temas que cubre el curso</a:t>
            </a:r>
            <a:endParaRPr b="1" sz="3600">
              <a:solidFill>
                <a:srgbClr val="00A0DD"/>
              </a:solidFill>
            </a:endParaRPr>
          </a:p>
        </p:txBody>
      </p:sp>
      <p:sp>
        <p:nvSpPr>
          <p:cNvPr id="603" name="Google Shape;603;p60"/>
          <p:cNvSpPr txBox="1"/>
          <p:nvPr/>
        </p:nvSpPr>
        <p:spPr>
          <a:xfrm>
            <a:off x="648600" y="1176525"/>
            <a:ext cx="97365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"- Qué 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Cómo funciona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Historia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Usos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Ramas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Tipos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Roles emergentes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Consideraciones éticas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Tendencias recientes"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"- Dato, información e insight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Tipos de datos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Ciclo de vida del dato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Escalas de medida: Nominal, ordinal, intervalo, razón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Estructuras: Registros y campos"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"- Secuencias, condiciones y bucles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Descomposición de problemas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Pseudocódigo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Diagramas de flujo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Relación con la automatización"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"- Preparación del entorno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Variables, tipos de datos y operadores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Colecciones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Estructuras de control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Funciones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NumPy"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Copilot Chat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Prompting"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"- Pandas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Lectura de archivos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Estructuras principales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Inspección y limpieza"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"- Estadística descriptiva básica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Distribuciones de datos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Correlaciones"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"- Visualización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Matplotlib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Seaborn"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"- Machine Learning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Tipos de aprendizajes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Algoritmos básicos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Métricas de evaluación"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"- Preparación datos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División train/test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Proceso entrenamiento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Evaluación modelos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Algoritmos específicos"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"- Interfaz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Conectores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Carga de datos"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"- Qué es el modelado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Tipos de tablas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Dimensiones y medidas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Funciones DAX básicas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DER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Esquema de estrella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Tabla puente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- Tabla de Calendario"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 txBox="1"/>
          <p:nvPr/>
        </p:nvSpPr>
        <p:spPr>
          <a:xfrm>
            <a:off x="2759700" y="359997"/>
            <a:ext cx="362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419" sz="60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rPr>
              <a:t>Proyecto</a:t>
            </a:r>
            <a:endParaRPr b="0" i="0" sz="60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-419" sz="3000">
                <a:solidFill>
                  <a:srgbClr val="FFFFFF"/>
                </a:solidFill>
                <a:highlight>
                  <a:srgbClr val="0C279F"/>
                </a:highlight>
                <a:latin typeface="Viga"/>
                <a:ea typeface="Viga"/>
                <a:cs typeface="Viga"/>
                <a:sym typeface="Viga"/>
              </a:rPr>
              <a:t>Tienda Aurelion</a:t>
            </a:r>
            <a:endParaRPr sz="3000">
              <a:solidFill>
                <a:srgbClr val="FFFFFF"/>
              </a:solidFill>
              <a:highlight>
                <a:srgbClr val="0C279F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09" name="Google Shape;609;p61"/>
          <p:cNvSpPr txBox="1"/>
          <p:nvPr/>
        </p:nvSpPr>
        <p:spPr>
          <a:xfrm>
            <a:off x="1738800" y="2226950"/>
            <a:ext cx="6753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05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Documentación:</a:t>
            </a: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 Markdown con metodología y desarrollo.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Desarrollo técnico:</a:t>
            </a: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 Programa desarrollado en Python.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Visualización de datos:</a:t>
            </a: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 dashboard en Power BI con insights (descubrimientos) principales.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200"/>
              <a:buFont typeface="Roboto"/>
              <a:buChar char="●"/>
            </a:pPr>
            <a:r>
              <a:rPr b="1"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Presentación ejecutiva:</a:t>
            </a:r>
            <a:r>
              <a:rPr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 exposición oral del problema, solución y hallazgos.</a:t>
            </a:r>
            <a:endParaRPr sz="1200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0" name="Google Shape;610;p61"/>
          <p:cNvSpPr txBox="1"/>
          <p:nvPr/>
        </p:nvSpPr>
        <p:spPr>
          <a:xfrm>
            <a:off x="2116200" y="3950700"/>
            <a:ext cx="504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Se utilizan herramientas de análisis, machine learning, IA y visualización.</a:t>
            </a:r>
            <a:endParaRPr i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2"/>
          <p:cNvSpPr txBox="1"/>
          <p:nvPr/>
        </p:nvSpPr>
        <p:spPr>
          <a:xfrm>
            <a:off x="540000" y="360000"/>
            <a:ext cx="403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3000" u="none" cap="none" strike="noStrike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Sprints Project</a:t>
            </a:r>
            <a:endParaRPr b="0" i="0" sz="3000" u="none" cap="none" strike="noStrike">
              <a:solidFill>
                <a:srgbClr val="0C279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62" title="ChatGPT Image 31 jul 2025, 05_37_26 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088" y="1749824"/>
            <a:ext cx="850299" cy="85027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grpSp>
        <p:nvGrpSpPr>
          <p:cNvPr id="617" name="Google Shape;617;p62"/>
          <p:cNvGrpSpPr/>
          <p:nvPr/>
        </p:nvGrpSpPr>
        <p:grpSpPr>
          <a:xfrm>
            <a:off x="929325" y="3009486"/>
            <a:ext cx="1621800" cy="990964"/>
            <a:chOff x="113388" y="4343236"/>
            <a:chExt cx="1621800" cy="990964"/>
          </a:xfrm>
        </p:grpSpPr>
        <p:sp>
          <p:nvSpPr>
            <p:cNvPr id="618" name="Google Shape;618;p62"/>
            <p:cNvSpPr txBox="1"/>
            <p:nvPr/>
          </p:nvSpPr>
          <p:spPr>
            <a:xfrm>
              <a:off x="113388" y="4595300"/>
              <a:ext cx="1621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s-419" sz="1200">
                  <a:solidFill>
                    <a:srgbClr val="FDFDFD"/>
                  </a:solidFill>
                  <a:highlight>
                    <a:srgbClr val="8068BB"/>
                  </a:highlight>
                  <a:latin typeface="Roboto"/>
                  <a:ea typeface="Roboto"/>
                  <a:cs typeface="Roboto"/>
                  <a:sym typeface="Roboto"/>
                </a:rPr>
                <a:t>Inteligencia Artificial, datos y bases de Python</a:t>
              </a:r>
              <a:endParaRPr sz="1200">
                <a:solidFill>
                  <a:srgbClr val="FDFDFD"/>
                </a:solidFill>
                <a:highlight>
                  <a:srgbClr val="8068BB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9" name="Google Shape;619;p62"/>
            <p:cNvSpPr txBox="1"/>
            <p:nvPr/>
          </p:nvSpPr>
          <p:spPr>
            <a:xfrm>
              <a:off x="407206" y="4343236"/>
              <a:ext cx="1071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lang="es-419" sz="15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1° demo</a:t>
              </a:r>
              <a:endParaRPr b="1" i="0" sz="15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20" name="Google Shape;620;p62"/>
          <p:cNvSpPr txBox="1"/>
          <p:nvPr/>
        </p:nvSpPr>
        <p:spPr>
          <a:xfrm>
            <a:off x="1142475" y="1479700"/>
            <a:ext cx="119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8068BB"/>
                </a:solidFill>
                <a:latin typeface="Roboto"/>
                <a:ea typeface="Roboto"/>
                <a:cs typeface="Roboto"/>
                <a:sym typeface="Roboto"/>
              </a:rPr>
              <a:t>1° sprint</a:t>
            </a:r>
            <a:endParaRPr>
              <a:solidFill>
                <a:srgbClr val="8068BB"/>
              </a:solidFill>
            </a:endParaRPr>
          </a:p>
        </p:txBody>
      </p:sp>
      <p:pic>
        <p:nvPicPr>
          <p:cNvPr id="621" name="Google Shape;621;p62" title="ChatGPT Image 31 jul 2025, 05_37_26 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800" y="1749832"/>
            <a:ext cx="850299" cy="85027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grpSp>
        <p:nvGrpSpPr>
          <p:cNvPr id="622" name="Google Shape;622;p62"/>
          <p:cNvGrpSpPr/>
          <p:nvPr/>
        </p:nvGrpSpPr>
        <p:grpSpPr>
          <a:xfrm>
            <a:off x="4763976" y="3005382"/>
            <a:ext cx="1503900" cy="814356"/>
            <a:chOff x="4669176" y="3450445"/>
            <a:chExt cx="1503900" cy="814356"/>
          </a:xfrm>
        </p:grpSpPr>
        <p:sp>
          <p:nvSpPr>
            <p:cNvPr id="623" name="Google Shape;623;p62"/>
            <p:cNvSpPr txBox="1"/>
            <p:nvPr/>
          </p:nvSpPr>
          <p:spPr>
            <a:xfrm>
              <a:off x="4669176" y="3710701"/>
              <a:ext cx="1503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s-419" sz="1200">
                  <a:solidFill>
                    <a:srgbClr val="FDFDFD"/>
                  </a:solidFill>
                  <a:highlight>
                    <a:srgbClr val="8068BB"/>
                  </a:highlight>
                  <a:latin typeface="Roboto"/>
                  <a:ea typeface="Roboto"/>
                  <a:cs typeface="Roboto"/>
                  <a:sym typeface="Roboto"/>
                </a:rPr>
                <a:t>Machine Learning</a:t>
              </a:r>
              <a:br>
                <a:rPr lang="es-419" sz="1200">
                  <a:solidFill>
                    <a:srgbClr val="FDFDFD"/>
                  </a:solidFill>
                  <a:highlight>
                    <a:srgbClr val="8068BB"/>
                  </a:highlight>
                  <a:latin typeface="Roboto"/>
                  <a:ea typeface="Roboto"/>
                  <a:cs typeface="Roboto"/>
                  <a:sym typeface="Roboto"/>
                </a:rPr>
              </a:br>
              <a:r>
                <a:rPr lang="es-419" sz="1200">
                  <a:solidFill>
                    <a:srgbClr val="FDFDFD"/>
                  </a:solidFill>
                  <a:highlight>
                    <a:srgbClr val="8068BB"/>
                  </a:highlight>
                  <a:latin typeface="Roboto"/>
                  <a:ea typeface="Roboto"/>
                  <a:cs typeface="Roboto"/>
                  <a:sym typeface="Roboto"/>
                </a:rPr>
                <a:t>SCIKit</a:t>
              </a:r>
              <a:endParaRPr b="0" i="0" sz="1200" u="none" cap="none" strike="noStrike">
                <a:solidFill>
                  <a:srgbClr val="FDFDFD"/>
                </a:solidFill>
                <a:highlight>
                  <a:srgbClr val="8068BB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4" name="Google Shape;624;p62"/>
            <p:cNvSpPr txBox="1"/>
            <p:nvPr/>
          </p:nvSpPr>
          <p:spPr>
            <a:xfrm>
              <a:off x="4904044" y="3450445"/>
              <a:ext cx="1071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lang="es-419" sz="15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3° demo</a:t>
              </a:r>
              <a:endParaRPr b="1" i="0" sz="15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25" name="Google Shape;625;p62"/>
          <p:cNvSpPr txBox="1"/>
          <p:nvPr/>
        </p:nvSpPr>
        <p:spPr>
          <a:xfrm>
            <a:off x="4918188" y="1479688"/>
            <a:ext cx="119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8068BB"/>
                </a:solidFill>
                <a:latin typeface="Roboto"/>
                <a:ea typeface="Roboto"/>
                <a:cs typeface="Roboto"/>
                <a:sym typeface="Roboto"/>
              </a:rPr>
              <a:t>3° sprint</a:t>
            </a:r>
            <a:endParaRPr>
              <a:solidFill>
                <a:srgbClr val="8068BB"/>
              </a:solidFill>
            </a:endParaRPr>
          </a:p>
        </p:txBody>
      </p:sp>
      <p:pic>
        <p:nvPicPr>
          <p:cNvPr id="626" name="Google Shape;626;p62" title="ChatGPT Image 31 jul 2025, 05_37_26 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663" y="1749824"/>
            <a:ext cx="850299" cy="85027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grpSp>
        <p:nvGrpSpPr>
          <p:cNvPr id="627" name="Google Shape;627;p62"/>
          <p:cNvGrpSpPr/>
          <p:nvPr/>
        </p:nvGrpSpPr>
        <p:grpSpPr>
          <a:xfrm>
            <a:off x="6651813" y="3010386"/>
            <a:ext cx="1503900" cy="619539"/>
            <a:chOff x="6584763" y="3460461"/>
            <a:chExt cx="1503900" cy="619539"/>
          </a:xfrm>
        </p:grpSpPr>
        <p:sp>
          <p:nvSpPr>
            <p:cNvPr id="628" name="Google Shape;628;p62"/>
            <p:cNvSpPr txBox="1"/>
            <p:nvPr/>
          </p:nvSpPr>
          <p:spPr>
            <a:xfrm>
              <a:off x="6584763" y="3710701"/>
              <a:ext cx="1503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s-419" sz="1200">
                  <a:solidFill>
                    <a:srgbClr val="FDFDFD"/>
                  </a:solidFill>
                  <a:highlight>
                    <a:srgbClr val="8068BB"/>
                  </a:highlight>
                  <a:latin typeface="Roboto"/>
                  <a:ea typeface="Roboto"/>
                  <a:cs typeface="Roboto"/>
                  <a:sym typeface="Roboto"/>
                </a:rPr>
                <a:t>Power BI</a:t>
              </a:r>
              <a:endParaRPr b="0" i="0" sz="1200" u="none" cap="none" strike="noStrike">
                <a:solidFill>
                  <a:srgbClr val="FDFDFD"/>
                </a:solidFill>
                <a:highlight>
                  <a:srgbClr val="8068BB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9" name="Google Shape;629;p62"/>
            <p:cNvSpPr txBox="1"/>
            <p:nvPr/>
          </p:nvSpPr>
          <p:spPr>
            <a:xfrm>
              <a:off x="6819631" y="3460461"/>
              <a:ext cx="1071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lang="es-419" sz="15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4° demo</a:t>
              </a:r>
              <a:endParaRPr b="1" i="0" sz="15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0" name="Google Shape;630;p62"/>
          <p:cNvGrpSpPr/>
          <p:nvPr/>
        </p:nvGrpSpPr>
        <p:grpSpPr>
          <a:xfrm>
            <a:off x="3001238" y="1440000"/>
            <a:ext cx="1253675" cy="494875"/>
            <a:chOff x="4285088" y="783363"/>
            <a:chExt cx="1253675" cy="494875"/>
          </a:xfrm>
        </p:grpSpPr>
        <p:sp>
          <p:nvSpPr>
            <p:cNvPr id="631" name="Google Shape;631;p62"/>
            <p:cNvSpPr txBox="1"/>
            <p:nvPr/>
          </p:nvSpPr>
          <p:spPr>
            <a:xfrm>
              <a:off x="4343263" y="817025"/>
              <a:ext cx="1195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500">
                  <a:solidFill>
                    <a:srgbClr val="8068BB"/>
                  </a:solidFill>
                  <a:latin typeface="Roboto"/>
                  <a:ea typeface="Roboto"/>
                  <a:cs typeface="Roboto"/>
                  <a:sym typeface="Roboto"/>
                </a:rPr>
                <a:t>2° sprint</a:t>
              </a:r>
              <a:endParaRPr>
                <a:solidFill>
                  <a:srgbClr val="8068BB"/>
                </a:solidFill>
              </a:endParaRPr>
            </a:p>
          </p:txBody>
        </p:sp>
        <p:pic>
          <p:nvPicPr>
            <p:cNvPr id="632" name="Google Shape;632;p62" title="ilustracion-vectorial-icono-camara-video-3d-realista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5088" y="783363"/>
              <a:ext cx="494875" cy="494875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57150">
                <a:srgbClr val="000000">
                  <a:alpha val="30000"/>
                </a:srgbClr>
              </a:outerShdw>
            </a:effectLst>
          </p:spPr>
        </p:pic>
      </p:grpSp>
      <p:grpSp>
        <p:nvGrpSpPr>
          <p:cNvPr id="633" name="Google Shape;633;p62"/>
          <p:cNvGrpSpPr/>
          <p:nvPr/>
        </p:nvGrpSpPr>
        <p:grpSpPr>
          <a:xfrm>
            <a:off x="6776963" y="1440000"/>
            <a:ext cx="1264250" cy="494875"/>
            <a:chOff x="8105663" y="783363"/>
            <a:chExt cx="1264250" cy="494875"/>
          </a:xfrm>
        </p:grpSpPr>
        <p:sp>
          <p:nvSpPr>
            <p:cNvPr id="634" name="Google Shape;634;p62"/>
            <p:cNvSpPr txBox="1"/>
            <p:nvPr/>
          </p:nvSpPr>
          <p:spPr>
            <a:xfrm>
              <a:off x="8174413" y="817025"/>
              <a:ext cx="1195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500">
                  <a:solidFill>
                    <a:srgbClr val="8068BB"/>
                  </a:solidFill>
                  <a:latin typeface="Roboto"/>
                  <a:ea typeface="Roboto"/>
                  <a:cs typeface="Roboto"/>
                  <a:sym typeface="Roboto"/>
                </a:rPr>
                <a:t>4° sprint</a:t>
              </a:r>
              <a:endParaRPr>
                <a:solidFill>
                  <a:srgbClr val="8068BB"/>
                </a:solidFill>
              </a:endParaRPr>
            </a:p>
          </p:txBody>
        </p:sp>
        <p:pic>
          <p:nvPicPr>
            <p:cNvPr id="635" name="Google Shape;635;p62" title="ilustracion-vectorial-icono-camara-video-3d-realista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05663" y="783363"/>
              <a:ext cx="494875" cy="494875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57150">
                <a:srgbClr val="000000">
                  <a:alpha val="30000"/>
                </a:srgbClr>
              </a:outerShdw>
            </a:effectLst>
          </p:spPr>
        </p:pic>
      </p:grpSp>
      <p:pic>
        <p:nvPicPr>
          <p:cNvPr id="636" name="Google Shape;636;p62" title="ChatGPT Image 31 jul 2025, 05_37_26 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937" y="1749832"/>
            <a:ext cx="850299" cy="85027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30000"/>
              </a:srgbClr>
            </a:outerShdw>
          </a:effectLst>
        </p:spPr>
      </p:pic>
      <p:grpSp>
        <p:nvGrpSpPr>
          <p:cNvPr id="637" name="Google Shape;637;p62"/>
          <p:cNvGrpSpPr/>
          <p:nvPr/>
        </p:nvGrpSpPr>
        <p:grpSpPr>
          <a:xfrm>
            <a:off x="2876125" y="3005895"/>
            <a:ext cx="1503900" cy="813329"/>
            <a:chOff x="2763663" y="3450445"/>
            <a:chExt cx="1503900" cy="813329"/>
          </a:xfrm>
        </p:grpSpPr>
        <p:sp>
          <p:nvSpPr>
            <p:cNvPr id="638" name="Google Shape;638;p62"/>
            <p:cNvSpPr txBox="1"/>
            <p:nvPr/>
          </p:nvSpPr>
          <p:spPr>
            <a:xfrm>
              <a:off x="2988481" y="3450445"/>
              <a:ext cx="1071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lang="es-419" sz="1500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2° demo</a:t>
              </a:r>
              <a:endParaRPr b="1" i="0" sz="15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9" name="Google Shape;639;p62"/>
            <p:cNvSpPr txBox="1"/>
            <p:nvPr/>
          </p:nvSpPr>
          <p:spPr>
            <a:xfrm>
              <a:off x="2763663" y="3709673"/>
              <a:ext cx="1503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s-419" sz="1200">
                  <a:solidFill>
                    <a:srgbClr val="FDFDFD"/>
                  </a:solidFill>
                  <a:highlight>
                    <a:srgbClr val="8068BB"/>
                  </a:highlight>
                  <a:latin typeface="Roboto"/>
                  <a:ea typeface="Roboto"/>
                  <a:cs typeface="Roboto"/>
                  <a:sym typeface="Roboto"/>
                </a:rPr>
                <a:t>Análisis con </a:t>
              </a:r>
              <a:r>
                <a:rPr lang="es-419" sz="1200">
                  <a:solidFill>
                    <a:srgbClr val="FDFDFD"/>
                  </a:solidFill>
                  <a:highlight>
                    <a:srgbClr val="8068BB"/>
                  </a:highlight>
                  <a:latin typeface="Roboto"/>
                  <a:ea typeface="Roboto"/>
                  <a:cs typeface="Roboto"/>
                  <a:sym typeface="Roboto"/>
                </a:rPr>
                <a:t>Python</a:t>
              </a:r>
              <a:endParaRPr b="0" i="0" sz="1200" u="none" cap="none" strike="noStrike">
                <a:solidFill>
                  <a:srgbClr val="FDFDFD"/>
                </a:solidFill>
                <a:highlight>
                  <a:srgbClr val="8068BB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0" name="Google Shape;640;p62"/>
          <p:cNvGrpSpPr/>
          <p:nvPr/>
        </p:nvGrpSpPr>
        <p:grpSpPr>
          <a:xfrm>
            <a:off x="1546975" y="2600100"/>
            <a:ext cx="6038550" cy="347700"/>
            <a:chOff x="1434075" y="4169375"/>
            <a:chExt cx="6038550" cy="347700"/>
          </a:xfrm>
        </p:grpSpPr>
        <p:sp>
          <p:nvSpPr>
            <p:cNvPr id="641" name="Google Shape;641;p62"/>
            <p:cNvSpPr/>
            <p:nvPr/>
          </p:nvSpPr>
          <p:spPr>
            <a:xfrm>
              <a:off x="1434075" y="4169375"/>
              <a:ext cx="351900" cy="347700"/>
            </a:xfrm>
            <a:prstGeom prst="ellipse">
              <a:avLst/>
            </a:prstGeom>
            <a:solidFill>
              <a:srgbClr val="03206E"/>
            </a:solidFill>
            <a:ln cap="flat" cmpd="sng" w="9525">
              <a:solidFill>
                <a:srgbClr val="0320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3206E"/>
                </a:solidFill>
              </a:endParaRPr>
            </a:p>
          </p:txBody>
        </p:sp>
        <p:sp>
          <p:nvSpPr>
            <p:cNvPr id="642" name="Google Shape;642;p62"/>
            <p:cNvSpPr/>
            <p:nvPr/>
          </p:nvSpPr>
          <p:spPr>
            <a:xfrm>
              <a:off x="3329625" y="4169375"/>
              <a:ext cx="351900" cy="347700"/>
            </a:xfrm>
            <a:prstGeom prst="ellipse">
              <a:avLst/>
            </a:prstGeom>
            <a:solidFill>
              <a:srgbClr val="03206E"/>
            </a:solidFill>
            <a:ln cap="flat" cmpd="sng" w="9525">
              <a:solidFill>
                <a:srgbClr val="0320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3206E"/>
                </a:solidFill>
              </a:endParaRPr>
            </a:p>
          </p:txBody>
        </p:sp>
        <p:sp>
          <p:nvSpPr>
            <p:cNvPr id="643" name="Google Shape;643;p62"/>
            <p:cNvSpPr/>
            <p:nvPr/>
          </p:nvSpPr>
          <p:spPr>
            <a:xfrm>
              <a:off x="5225175" y="4169375"/>
              <a:ext cx="351900" cy="347700"/>
            </a:xfrm>
            <a:prstGeom prst="ellipse">
              <a:avLst/>
            </a:prstGeom>
            <a:solidFill>
              <a:srgbClr val="03206E"/>
            </a:solidFill>
            <a:ln cap="flat" cmpd="sng" w="9525">
              <a:solidFill>
                <a:srgbClr val="0320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3206E"/>
                </a:solidFill>
              </a:endParaRPr>
            </a:p>
          </p:txBody>
        </p:sp>
        <p:sp>
          <p:nvSpPr>
            <p:cNvPr id="644" name="Google Shape;644;p62"/>
            <p:cNvSpPr/>
            <p:nvPr/>
          </p:nvSpPr>
          <p:spPr>
            <a:xfrm>
              <a:off x="7120725" y="4169375"/>
              <a:ext cx="351900" cy="347700"/>
            </a:xfrm>
            <a:prstGeom prst="ellipse">
              <a:avLst/>
            </a:prstGeom>
            <a:solidFill>
              <a:srgbClr val="03206E"/>
            </a:solidFill>
            <a:ln cap="flat" cmpd="sng" w="9525">
              <a:solidFill>
                <a:srgbClr val="0320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3206E"/>
                </a:solidFill>
              </a:endParaRPr>
            </a:p>
          </p:txBody>
        </p:sp>
        <p:cxnSp>
          <p:nvCxnSpPr>
            <p:cNvPr id="645" name="Google Shape;645;p62"/>
            <p:cNvCxnSpPr>
              <a:stCxn id="641" idx="6"/>
              <a:endCxn id="642" idx="2"/>
            </p:cNvCxnSpPr>
            <p:nvPr/>
          </p:nvCxnSpPr>
          <p:spPr>
            <a:xfrm>
              <a:off x="1785975" y="4343225"/>
              <a:ext cx="1543800" cy="0"/>
            </a:xfrm>
            <a:prstGeom prst="straightConnector1">
              <a:avLst/>
            </a:prstGeom>
            <a:noFill/>
            <a:ln cap="flat" cmpd="sng" w="19050">
              <a:solidFill>
                <a:srgbClr val="03206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6" name="Google Shape;646;p62"/>
            <p:cNvCxnSpPr>
              <a:stCxn id="642" idx="6"/>
              <a:endCxn id="643" idx="2"/>
            </p:cNvCxnSpPr>
            <p:nvPr/>
          </p:nvCxnSpPr>
          <p:spPr>
            <a:xfrm>
              <a:off x="3681525" y="4343225"/>
              <a:ext cx="1543800" cy="0"/>
            </a:xfrm>
            <a:prstGeom prst="straightConnector1">
              <a:avLst/>
            </a:prstGeom>
            <a:noFill/>
            <a:ln cap="flat" cmpd="sng" w="19050">
              <a:solidFill>
                <a:srgbClr val="03206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62"/>
            <p:cNvCxnSpPr>
              <a:stCxn id="643" idx="6"/>
              <a:endCxn id="644" idx="2"/>
            </p:cNvCxnSpPr>
            <p:nvPr/>
          </p:nvCxnSpPr>
          <p:spPr>
            <a:xfrm>
              <a:off x="5577075" y="4343225"/>
              <a:ext cx="1543800" cy="0"/>
            </a:xfrm>
            <a:prstGeom prst="straightConnector1">
              <a:avLst/>
            </a:prstGeom>
            <a:noFill/>
            <a:ln cap="flat" cmpd="sng" w="19050">
              <a:solidFill>
                <a:srgbClr val="1E326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